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Lst>
  <p:sldIdLst>
    <p:sldId id="256" r:id="rId2"/>
    <p:sldId id="286" r:id="rId3"/>
    <p:sldId id="287" r:id="rId4"/>
    <p:sldId id="268" r:id="rId5"/>
    <p:sldId id="269" r:id="rId6"/>
    <p:sldId id="289" r:id="rId7"/>
    <p:sldId id="300" r:id="rId8"/>
    <p:sldId id="301" r:id="rId9"/>
    <p:sldId id="302" r:id="rId10"/>
    <p:sldId id="303" r:id="rId11"/>
    <p:sldId id="304" r:id="rId12"/>
    <p:sldId id="305" r:id="rId13"/>
    <p:sldId id="306" r:id="rId14"/>
    <p:sldId id="297" r:id="rId15"/>
    <p:sldId id="298" r:id="rId16"/>
    <p:sldId id="299" r:id="rId17"/>
    <p:sldId id="271" r:id="rId18"/>
    <p:sldId id="290" r:id="rId19"/>
    <p:sldId id="291" r:id="rId20"/>
    <p:sldId id="292" r:id="rId21"/>
    <p:sldId id="293" r:id="rId22"/>
    <p:sldId id="296" r:id="rId23"/>
    <p:sldId id="294" r:id="rId24"/>
    <p:sldId id="29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6364" autoAdjust="0"/>
    <p:restoredTop sz="94660"/>
  </p:normalViewPr>
  <p:slideViewPr>
    <p:cSldViewPr snapToGrid="0">
      <p:cViewPr>
        <p:scale>
          <a:sx n="91" d="100"/>
          <a:sy n="91" d="100"/>
        </p:scale>
        <p:origin x="144"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6B5119E-13E9-4F70-A0B2-ACCAC41EB8E9}" type="datetimeFigureOut">
              <a:rPr lang="en-AU" smtClean="0"/>
              <a:t>27/03/2018</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CC61ED96-03B0-4902-BE06-75A2A7C95A2B}" type="slidenum">
              <a:rPr lang="en-AU" smtClean="0"/>
              <a:t>‹#›</a:t>
            </a:fld>
            <a:endParaRPr lang="en-A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B5119E-13E9-4F70-A0B2-ACCAC41EB8E9}" type="datetimeFigureOut">
              <a:rPr lang="en-AU" smtClean="0"/>
              <a:t>27/03/2018</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CC61ED96-03B0-4902-BE06-75A2A7C95A2B}" type="slidenum">
              <a:rPr lang="en-AU" smtClean="0"/>
              <a:t>‹#›</a:t>
            </a:fld>
            <a:endParaRPr lang="en-A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B5119E-13E9-4F70-A0B2-ACCAC41EB8E9}" type="datetimeFigureOut">
              <a:rPr lang="en-AU" smtClean="0"/>
              <a:t>27/03/2018</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CC61ED96-03B0-4902-BE06-75A2A7C95A2B}" type="slidenum">
              <a:rPr lang="en-AU" smtClean="0"/>
              <a:t>‹#›</a:t>
            </a:fld>
            <a:endParaRPr lang="en-A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B5119E-13E9-4F70-A0B2-ACCAC41EB8E9}" type="datetimeFigureOut">
              <a:rPr lang="en-AU" smtClean="0"/>
              <a:t>27/03/2018</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CC61ED96-03B0-4902-BE06-75A2A7C95A2B}" type="slidenum">
              <a:rPr lang="en-AU" smtClean="0"/>
              <a:t>‹#›</a:t>
            </a:fld>
            <a:endParaRPr lang="en-A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B5119E-13E9-4F70-A0B2-ACCAC41EB8E9}" type="datetimeFigureOut">
              <a:rPr lang="en-AU" smtClean="0"/>
              <a:t>27/03/2018</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CC61ED96-03B0-4902-BE06-75A2A7C95A2B}" type="slidenum">
              <a:rPr lang="en-AU" smtClean="0"/>
              <a:t>‹#›</a:t>
            </a:fld>
            <a:endParaRPr lang="en-A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B5119E-13E9-4F70-A0B2-ACCAC41EB8E9}" type="datetimeFigureOut">
              <a:rPr lang="en-AU" smtClean="0"/>
              <a:t>27/03/2018</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CC61ED96-03B0-4902-BE06-75A2A7C95A2B}" type="slidenum">
              <a:rPr lang="en-AU" smtClean="0"/>
              <a:t>‹#›</a:t>
            </a:fld>
            <a:endParaRPr lang="en-A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B5119E-13E9-4F70-A0B2-ACCAC41EB8E9}" type="datetimeFigureOut">
              <a:rPr lang="en-AU" smtClean="0"/>
              <a:t>27/03/2018</a:t>
            </a:fld>
            <a:endParaRPr lang="en-AU" dirty="0"/>
          </a:p>
        </p:txBody>
      </p:sp>
      <p:sp>
        <p:nvSpPr>
          <p:cNvPr id="8" name="Footer Placeholder 7"/>
          <p:cNvSpPr>
            <a:spLocks noGrp="1"/>
          </p:cNvSpPr>
          <p:nvPr>
            <p:ph type="ftr" sz="quarter" idx="11"/>
          </p:nvPr>
        </p:nvSpPr>
        <p:spPr/>
        <p:txBody>
          <a:bodyPr/>
          <a:lstStyle/>
          <a:p>
            <a:endParaRPr lang="en-AU" dirty="0"/>
          </a:p>
        </p:txBody>
      </p:sp>
      <p:sp>
        <p:nvSpPr>
          <p:cNvPr id="9" name="Slide Number Placeholder 8"/>
          <p:cNvSpPr>
            <a:spLocks noGrp="1"/>
          </p:cNvSpPr>
          <p:nvPr>
            <p:ph type="sldNum" sz="quarter" idx="12"/>
          </p:nvPr>
        </p:nvSpPr>
        <p:spPr/>
        <p:txBody>
          <a:bodyPr/>
          <a:lstStyle/>
          <a:p>
            <a:fld id="{CC61ED96-03B0-4902-BE06-75A2A7C95A2B}" type="slidenum">
              <a:rPr lang="en-AU" smtClean="0"/>
              <a:t>‹#›</a:t>
            </a:fld>
            <a:endParaRPr lang="en-A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6B5119E-13E9-4F70-A0B2-ACCAC41EB8E9}" type="datetimeFigureOut">
              <a:rPr lang="en-AU" smtClean="0"/>
              <a:t>27/03/2018</a:t>
            </a:fld>
            <a:endParaRPr lang="en-AU" dirty="0"/>
          </a:p>
        </p:txBody>
      </p:sp>
      <p:sp>
        <p:nvSpPr>
          <p:cNvPr id="4" name="Footer Placeholder 3"/>
          <p:cNvSpPr>
            <a:spLocks noGrp="1"/>
          </p:cNvSpPr>
          <p:nvPr>
            <p:ph type="ftr" sz="quarter" idx="11"/>
          </p:nvPr>
        </p:nvSpPr>
        <p:spPr/>
        <p:txBody>
          <a:bodyPr/>
          <a:lstStyle/>
          <a:p>
            <a:endParaRPr lang="en-AU" dirty="0"/>
          </a:p>
        </p:txBody>
      </p:sp>
      <p:sp>
        <p:nvSpPr>
          <p:cNvPr id="5" name="Slide Number Placeholder 4"/>
          <p:cNvSpPr>
            <a:spLocks noGrp="1"/>
          </p:cNvSpPr>
          <p:nvPr>
            <p:ph type="sldNum" sz="quarter" idx="12"/>
          </p:nvPr>
        </p:nvSpPr>
        <p:spPr/>
        <p:txBody>
          <a:bodyPr/>
          <a:lstStyle/>
          <a:p>
            <a:fld id="{CC61ED96-03B0-4902-BE06-75A2A7C95A2B}" type="slidenum">
              <a:rPr lang="en-AU" smtClean="0"/>
              <a:t>‹#›</a:t>
            </a:fld>
            <a:endParaRPr lang="en-A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B5119E-13E9-4F70-A0B2-ACCAC41EB8E9}" type="datetimeFigureOut">
              <a:rPr lang="en-AU" smtClean="0"/>
              <a:t>27/03/2018</a:t>
            </a:fld>
            <a:endParaRPr lang="en-AU" dirty="0"/>
          </a:p>
        </p:txBody>
      </p:sp>
      <p:sp>
        <p:nvSpPr>
          <p:cNvPr id="3" name="Footer Placeholder 2"/>
          <p:cNvSpPr>
            <a:spLocks noGrp="1"/>
          </p:cNvSpPr>
          <p:nvPr>
            <p:ph type="ftr" sz="quarter" idx="11"/>
          </p:nvPr>
        </p:nvSpPr>
        <p:spPr/>
        <p:txBody>
          <a:bodyPr/>
          <a:lstStyle/>
          <a:p>
            <a:endParaRPr lang="en-AU" dirty="0"/>
          </a:p>
        </p:txBody>
      </p:sp>
      <p:sp>
        <p:nvSpPr>
          <p:cNvPr id="4" name="Slide Number Placeholder 3"/>
          <p:cNvSpPr>
            <a:spLocks noGrp="1"/>
          </p:cNvSpPr>
          <p:nvPr>
            <p:ph type="sldNum" sz="quarter" idx="12"/>
          </p:nvPr>
        </p:nvSpPr>
        <p:spPr/>
        <p:txBody>
          <a:bodyPr/>
          <a:lstStyle/>
          <a:p>
            <a:fld id="{CC61ED96-03B0-4902-BE06-75A2A7C95A2B}" type="slidenum">
              <a:rPr lang="en-AU" smtClean="0"/>
              <a:t>‹#›</a:t>
            </a:fld>
            <a:endParaRPr lang="en-A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6B5119E-13E9-4F70-A0B2-ACCAC41EB8E9}" type="datetimeFigureOut">
              <a:rPr lang="en-AU" smtClean="0"/>
              <a:t>27/03/2018</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CC61ED96-03B0-4902-BE06-75A2A7C95A2B}" type="slidenum">
              <a:rPr lang="en-AU" smtClean="0"/>
              <a:t>‹#›</a:t>
            </a:fld>
            <a:endParaRPr lang="en-A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6B5119E-13E9-4F70-A0B2-ACCAC41EB8E9}" type="datetimeFigureOut">
              <a:rPr lang="en-AU" smtClean="0"/>
              <a:t>27/03/2018</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CC61ED96-03B0-4902-BE06-75A2A7C95A2B}" type="slidenum">
              <a:rPr lang="en-AU" smtClean="0"/>
              <a:t>‹#›</a:t>
            </a:fld>
            <a:endParaRPr lang="en-AU"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B5119E-13E9-4F70-A0B2-ACCAC41EB8E9}" type="datetimeFigureOut">
              <a:rPr lang="en-AU" smtClean="0"/>
              <a:t>27/03/2018</a:t>
            </a:fld>
            <a:endParaRPr lang="en-AU"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61ED96-03B0-4902-BE06-75A2A7C95A2B}" type="slidenum">
              <a:rPr lang="en-AU" smtClean="0"/>
              <a:t>‹#›</a:t>
            </a:fld>
            <a:endParaRPr lang="en-AU" dirty="0"/>
          </a:p>
        </p:txBody>
      </p:sp>
    </p:spTree>
    <p:extLst>
      <p:ext uri="{BB962C8B-B14F-4D97-AF65-F5344CB8AC3E}">
        <p14:creationId xmlns:p14="http://schemas.microsoft.com/office/powerpoint/2010/main" val="13043839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tiff"/></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50189" y="0"/>
            <a:ext cx="11166566" cy="1537472"/>
          </a:xfrm>
        </p:spPr>
        <p:txBody>
          <a:bodyPr>
            <a:normAutofit/>
          </a:bodyPr>
          <a:lstStyle/>
          <a:p>
            <a:r>
              <a:rPr lang="en-AU" sz="4800" b="1" dirty="0">
                <a:latin typeface="Arial" charset="0"/>
                <a:ea typeface="Arial" charset="0"/>
                <a:cs typeface="Arial" charset="0"/>
              </a:rPr>
              <a:t>FAKE NEWS</a:t>
            </a:r>
          </a:p>
        </p:txBody>
      </p:sp>
      <p:pic>
        <p:nvPicPr>
          <p:cNvPr id="3" name="Picture 2"/>
          <p:cNvPicPr>
            <a:picLocks noChangeAspect="1"/>
          </p:cNvPicPr>
          <p:nvPr/>
        </p:nvPicPr>
        <p:blipFill>
          <a:blip r:embed="rId2"/>
          <a:stretch>
            <a:fillRect/>
          </a:stretch>
        </p:blipFill>
        <p:spPr>
          <a:xfrm>
            <a:off x="2118672" y="1884649"/>
            <a:ext cx="8229600" cy="4622800"/>
          </a:xfrm>
          <a:prstGeom prst="rect">
            <a:avLst/>
          </a:prstGeom>
        </p:spPr>
      </p:pic>
    </p:spTree>
    <p:extLst>
      <p:ext uri="{BB962C8B-B14F-4D97-AF65-F5344CB8AC3E}">
        <p14:creationId xmlns:p14="http://schemas.microsoft.com/office/powerpoint/2010/main" val="25312694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626" y="377407"/>
            <a:ext cx="9740705" cy="675884"/>
          </a:xfrm>
        </p:spPr>
        <p:txBody>
          <a:bodyPr>
            <a:normAutofit fontScale="90000"/>
          </a:bodyPr>
          <a:lstStyle/>
          <a:p>
            <a:r>
              <a:rPr lang="en-US" b="1" dirty="0" smtClean="0"/>
              <a:t>Timeline of events: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01462" y="1434905"/>
            <a:ext cx="4902811" cy="4506932"/>
          </a:xfrm>
        </p:spPr>
      </p:pic>
      <p:sp>
        <p:nvSpPr>
          <p:cNvPr id="6" name="TextBox 5"/>
          <p:cNvSpPr txBox="1"/>
          <p:nvPr/>
        </p:nvSpPr>
        <p:spPr>
          <a:xfrm>
            <a:off x="337626" y="1053291"/>
            <a:ext cx="3129703" cy="369332"/>
          </a:xfrm>
          <a:prstGeom prst="rect">
            <a:avLst/>
          </a:prstGeom>
          <a:noFill/>
        </p:spPr>
        <p:txBody>
          <a:bodyPr wrap="none" rtlCol="0">
            <a:spAutoFit/>
          </a:bodyPr>
          <a:lstStyle/>
          <a:p>
            <a:r>
              <a:rPr lang="en-US" b="1" dirty="0" smtClean="0"/>
              <a:t>1. Nov</a:t>
            </a:r>
            <a:r>
              <a:rPr lang="en-US" b="1" dirty="0"/>
              <a:t>. 9, shortly after 8 p.m</a:t>
            </a:r>
            <a:r>
              <a:rPr lang="en-US" b="1" dirty="0" smtClean="0"/>
              <a:t>. </a:t>
            </a:r>
            <a:endParaRPr lang="en-US" dirty="0"/>
          </a:p>
        </p:txBody>
      </p:sp>
      <p:sp>
        <p:nvSpPr>
          <p:cNvPr id="7" name="TextBox 6"/>
          <p:cNvSpPr txBox="1"/>
          <p:nvPr/>
        </p:nvSpPr>
        <p:spPr>
          <a:xfrm>
            <a:off x="337626" y="1422623"/>
            <a:ext cx="6763835" cy="5355312"/>
          </a:xfrm>
          <a:prstGeom prst="rect">
            <a:avLst/>
          </a:prstGeom>
          <a:noFill/>
        </p:spPr>
        <p:txBody>
          <a:bodyPr wrap="square" rtlCol="0">
            <a:spAutoFit/>
          </a:bodyPr>
          <a:lstStyle/>
          <a:p>
            <a:r>
              <a:rPr lang="en-US" dirty="0"/>
              <a:t>Mr. Tucker, </a:t>
            </a:r>
            <a:r>
              <a:rPr lang="en-US" dirty="0" smtClean="0"/>
              <a:t>who earlier took </a:t>
            </a:r>
            <a:r>
              <a:rPr lang="en-US" dirty="0"/>
              <a:t>photos of a large group of buses he </a:t>
            </a:r>
            <a:r>
              <a:rPr lang="en-US" dirty="0" smtClean="0"/>
              <a:t>saw </a:t>
            </a:r>
            <a:r>
              <a:rPr lang="en-US" dirty="0"/>
              <a:t>because he thought it was unusual, saw reports of protests </a:t>
            </a:r>
            <a:r>
              <a:rPr lang="en-US" dirty="0" smtClean="0"/>
              <a:t>against </a:t>
            </a:r>
            <a:r>
              <a:rPr lang="en-US" dirty="0"/>
              <a:t>Trump in the </a:t>
            </a:r>
            <a:r>
              <a:rPr lang="en-US" dirty="0" smtClean="0"/>
              <a:t>same area </a:t>
            </a:r>
            <a:r>
              <a:rPr lang="en-US" dirty="0"/>
              <a:t>and decided the two were connected. </a:t>
            </a:r>
            <a:endParaRPr lang="en-US" dirty="0" smtClean="0"/>
          </a:p>
          <a:p>
            <a:endParaRPr lang="en-US" dirty="0"/>
          </a:p>
          <a:p>
            <a:r>
              <a:rPr lang="en-US" dirty="0" smtClean="0"/>
              <a:t>He </a:t>
            </a:r>
            <a:r>
              <a:rPr lang="en-US" dirty="0"/>
              <a:t>posted </a:t>
            </a:r>
            <a:r>
              <a:rPr lang="en-US" dirty="0" smtClean="0"/>
              <a:t>the images: </a:t>
            </a:r>
            <a:r>
              <a:rPr lang="en-US" dirty="0"/>
              <a:t>“Anti-Trump protestors in Austin today are not as organic as they seem. Here are the busses they came in. #</a:t>
            </a:r>
            <a:r>
              <a:rPr lang="en-US" dirty="0" err="1"/>
              <a:t>fakeprotests</a:t>
            </a:r>
            <a:r>
              <a:rPr lang="en-US" dirty="0"/>
              <a:t> #trump2016 #</a:t>
            </a:r>
            <a:r>
              <a:rPr lang="en-US" dirty="0" err="1"/>
              <a:t>austin</a:t>
            </a:r>
            <a:r>
              <a:rPr lang="en-US" dirty="0" smtClean="0"/>
              <a:t>”.</a:t>
            </a:r>
          </a:p>
          <a:p>
            <a:endParaRPr lang="en-US" dirty="0"/>
          </a:p>
          <a:p>
            <a:r>
              <a:rPr lang="en-US" dirty="0" smtClean="0"/>
              <a:t>(However, the </a:t>
            </a:r>
            <a:r>
              <a:rPr lang="en-US" dirty="0"/>
              <a:t>buses </a:t>
            </a:r>
            <a:r>
              <a:rPr lang="en-US" dirty="0" smtClean="0"/>
              <a:t>were </a:t>
            </a:r>
            <a:r>
              <a:rPr lang="en-US" dirty="0"/>
              <a:t>in </a:t>
            </a:r>
            <a:r>
              <a:rPr lang="en-US" dirty="0" smtClean="0"/>
              <a:t>fact </a:t>
            </a:r>
            <a:r>
              <a:rPr lang="en-US" dirty="0"/>
              <a:t>hired by a company called Tableau Software, which was holding a conference that drew more than 13,000 people</a:t>
            </a:r>
            <a:r>
              <a:rPr lang="en-US" dirty="0" smtClean="0"/>
              <a:t>.)</a:t>
            </a:r>
          </a:p>
          <a:p>
            <a:endParaRPr lang="en-US" dirty="0"/>
          </a:p>
          <a:p>
            <a:r>
              <a:rPr lang="en-US" dirty="0"/>
              <a:t>“I did think in the back of my mind there could be other explanations, but it just didn’t seem plausible,” he said in an interview, noting that he had posted as a “private citizen who had a tiny Twitter following</a:t>
            </a:r>
            <a:r>
              <a:rPr lang="en-US" dirty="0" smtClean="0"/>
              <a:t>.”</a:t>
            </a:r>
          </a:p>
          <a:p>
            <a:endParaRPr lang="en-US" dirty="0"/>
          </a:p>
          <a:p>
            <a:r>
              <a:rPr lang="en-US" dirty="0"/>
              <a:t>He added, “I’m also a very busy businessman and I don’t have time to fact-check everything that I put out there, especially when I don’t think it’s going out there for wide consumption.”</a:t>
            </a:r>
            <a:endParaRPr lang="en-US" dirty="0"/>
          </a:p>
        </p:txBody>
      </p:sp>
    </p:spTree>
    <p:extLst>
      <p:ext uri="{BB962C8B-B14F-4D97-AF65-F5344CB8AC3E}">
        <p14:creationId xmlns:p14="http://schemas.microsoft.com/office/powerpoint/2010/main" val="21296630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1424" y="221909"/>
            <a:ext cx="11766453" cy="6319568"/>
          </a:xfrm>
        </p:spPr>
        <p:txBody>
          <a:bodyPr>
            <a:noAutofit/>
          </a:bodyPr>
          <a:lstStyle/>
          <a:p>
            <a:pPr marL="0" lvl="0" indent="0">
              <a:lnSpc>
                <a:spcPct val="100000"/>
              </a:lnSpc>
              <a:spcBef>
                <a:spcPts val="0"/>
              </a:spcBef>
              <a:buNone/>
            </a:pPr>
            <a:r>
              <a:rPr lang="en-US" sz="1800" dirty="0" smtClean="0"/>
              <a:t>2. </a:t>
            </a:r>
            <a:r>
              <a:rPr lang="sk-SK" sz="1800" b="1" dirty="0"/>
              <a:t>Nov. 10, 12:49 </a:t>
            </a:r>
            <a:r>
              <a:rPr lang="sk-SK" sz="1800" b="1" dirty="0" err="1"/>
              <a:t>a.m</a:t>
            </a:r>
            <a:r>
              <a:rPr lang="sk-SK" sz="1800" b="1" dirty="0" smtClean="0"/>
              <a:t>.</a:t>
            </a:r>
          </a:p>
          <a:p>
            <a:pPr marL="0" indent="0">
              <a:lnSpc>
                <a:spcPct val="100000"/>
              </a:lnSpc>
              <a:spcBef>
                <a:spcPts val="0"/>
              </a:spcBef>
              <a:buNone/>
            </a:pPr>
            <a:r>
              <a:rPr lang="sk-SK" sz="1800" dirty="0" err="1" smtClean="0"/>
              <a:t>Tucker’s</a:t>
            </a:r>
            <a:r>
              <a:rPr lang="sk-SK" sz="1800" dirty="0" smtClean="0"/>
              <a:t> </a:t>
            </a:r>
            <a:r>
              <a:rPr lang="sk-SK" sz="1800" dirty="0" err="1"/>
              <a:t>tweet</a:t>
            </a:r>
            <a:r>
              <a:rPr lang="sk-SK" sz="1800" dirty="0"/>
              <a:t> </a:t>
            </a:r>
            <a:r>
              <a:rPr lang="sk-SK" sz="1800" dirty="0" err="1"/>
              <a:t>was</a:t>
            </a:r>
            <a:r>
              <a:rPr lang="sk-SK" sz="1800" dirty="0"/>
              <a:t> </a:t>
            </a:r>
            <a:r>
              <a:rPr lang="sk-SK" sz="1800" dirty="0" err="1"/>
              <a:t>posted</a:t>
            </a:r>
            <a:r>
              <a:rPr lang="sk-SK" sz="1800" dirty="0"/>
              <a:t> to </a:t>
            </a:r>
            <a:r>
              <a:rPr lang="sk-SK" sz="1800" dirty="0" err="1"/>
              <a:t>the</a:t>
            </a:r>
            <a:r>
              <a:rPr lang="sk-SK" sz="1800" dirty="0"/>
              <a:t> </a:t>
            </a:r>
            <a:r>
              <a:rPr lang="sk-SK" sz="1800" dirty="0" err="1"/>
              <a:t>main</a:t>
            </a:r>
            <a:r>
              <a:rPr lang="sk-SK" sz="1800" dirty="0"/>
              <a:t> </a:t>
            </a:r>
            <a:r>
              <a:rPr lang="sk-SK" sz="1800" dirty="0" err="1"/>
              <a:t>Reddit</a:t>
            </a:r>
            <a:r>
              <a:rPr lang="sk-SK" sz="1800" dirty="0"/>
              <a:t> </a:t>
            </a:r>
            <a:r>
              <a:rPr lang="sk-SK" sz="1800" dirty="0" err="1"/>
              <a:t>community</a:t>
            </a:r>
            <a:r>
              <a:rPr lang="sk-SK" sz="1800" dirty="0"/>
              <a:t> </a:t>
            </a:r>
            <a:r>
              <a:rPr lang="sk-SK" sz="1800" dirty="0" err="1" smtClean="0"/>
              <a:t>for</a:t>
            </a:r>
            <a:r>
              <a:rPr lang="sk-SK" sz="1800" dirty="0" smtClean="0"/>
              <a:t> </a:t>
            </a:r>
            <a:r>
              <a:rPr lang="sk-SK" sz="1800" dirty="0" err="1"/>
              <a:t>Trump</a:t>
            </a:r>
            <a:r>
              <a:rPr lang="sk-SK" sz="1800" dirty="0"/>
              <a:t> </a:t>
            </a:r>
            <a:r>
              <a:rPr lang="sk-SK" sz="1800" dirty="0" err="1"/>
              <a:t>under</a:t>
            </a:r>
            <a:r>
              <a:rPr lang="sk-SK" sz="1800" dirty="0"/>
              <a:t> </a:t>
            </a:r>
            <a:r>
              <a:rPr lang="sk-SK" sz="1800" dirty="0" err="1"/>
              <a:t>the</a:t>
            </a:r>
            <a:r>
              <a:rPr lang="sk-SK" sz="1800" dirty="0"/>
              <a:t> </a:t>
            </a:r>
            <a:r>
              <a:rPr lang="sk-SK" sz="1800" dirty="0" err="1"/>
              <a:t>heading</a:t>
            </a:r>
            <a:r>
              <a:rPr lang="sk-SK" sz="1800" dirty="0"/>
              <a:t>: “BREAKING: </a:t>
            </a:r>
            <a:r>
              <a:rPr lang="sk-SK" sz="1800" dirty="0" err="1"/>
              <a:t>They</a:t>
            </a:r>
            <a:r>
              <a:rPr lang="sk-SK" sz="1800" dirty="0"/>
              <a:t> </a:t>
            </a:r>
            <a:r>
              <a:rPr lang="sk-SK" sz="1800" dirty="0" err="1"/>
              <a:t>found</a:t>
            </a:r>
            <a:r>
              <a:rPr lang="sk-SK" sz="1800" dirty="0"/>
              <a:t> </a:t>
            </a:r>
            <a:r>
              <a:rPr lang="sk-SK" sz="1800" dirty="0" err="1"/>
              <a:t>the</a:t>
            </a:r>
            <a:r>
              <a:rPr lang="sk-SK" sz="1800" dirty="0"/>
              <a:t> </a:t>
            </a:r>
            <a:r>
              <a:rPr lang="sk-SK" sz="1800" dirty="0" err="1"/>
              <a:t>buses</a:t>
            </a:r>
            <a:r>
              <a:rPr lang="sk-SK" sz="1800" dirty="0"/>
              <a:t>! </a:t>
            </a:r>
            <a:r>
              <a:rPr lang="sk-SK" sz="1800" dirty="0" err="1"/>
              <a:t>Dozens</a:t>
            </a:r>
            <a:r>
              <a:rPr lang="sk-SK" sz="1800" dirty="0"/>
              <a:t> </a:t>
            </a:r>
            <a:r>
              <a:rPr lang="sk-SK" sz="1800" dirty="0" err="1"/>
              <a:t>lined</a:t>
            </a:r>
            <a:r>
              <a:rPr lang="sk-SK" sz="1800" dirty="0"/>
              <a:t> </a:t>
            </a:r>
            <a:r>
              <a:rPr lang="sk-SK" sz="1800" dirty="0" err="1"/>
              <a:t>up</a:t>
            </a:r>
            <a:r>
              <a:rPr lang="sk-SK" sz="1800" dirty="0"/>
              <a:t> just </a:t>
            </a:r>
            <a:r>
              <a:rPr lang="sk-SK" sz="1800" dirty="0" err="1"/>
              <a:t>blocks</a:t>
            </a:r>
            <a:r>
              <a:rPr lang="sk-SK" sz="1800" dirty="0"/>
              <a:t> </a:t>
            </a:r>
            <a:r>
              <a:rPr lang="sk-SK" sz="1800" dirty="0" err="1"/>
              <a:t>away</a:t>
            </a:r>
            <a:r>
              <a:rPr lang="sk-SK" sz="1800" dirty="0"/>
              <a:t> </a:t>
            </a:r>
            <a:r>
              <a:rPr lang="sk-SK" sz="1800" dirty="0" err="1"/>
              <a:t>from</a:t>
            </a:r>
            <a:r>
              <a:rPr lang="sk-SK" sz="1800" dirty="0"/>
              <a:t> </a:t>
            </a:r>
            <a:r>
              <a:rPr lang="sk-SK" sz="1800" dirty="0" err="1"/>
              <a:t>the</a:t>
            </a:r>
            <a:r>
              <a:rPr lang="sk-SK" sz="1800" dirty="0"/>
              <a:t> </a:t>
            </a:r>
            <a:r>
              <a:rPr lang="sk-SK" sz="1800" dirty="0" err="1"/>
              <a:t>Austin</a:t>
            </a:r>
            <a:r>
              <a:rPr lang="sk-SK" sz="1800" dirty="0"/>
              <a:t> </a:t>
            </a:r>
            <a:r>
              <a:rPr lang="sk-SK" sz="1800" dirty="0" err="1"/>
              <a:t>protests</a:t>
            </a:r>
            <a:r>
              <a:rPr lang="sk-SK" sz="1800" dirty="0"/>
              <a:t>.” </a:t>
            </a:r>
            <a:r>
              <a:rPr lang="sk-SK" sz="1800" dirty="0" err="1"/>
              <a:t>It</a:t>
            </a:r>
            <a:r>
              <a:rPr lang="sk-SK" sz="1800" dirty="0"/>
              <a:t> </a:t>
            </a:r>
            <a:r>
              <a:rPr lang="sk-SK" sz="1800" dirty="0" err="1" smtClean="0"/>
              <a:t>quickly</a:t>
            </a:r>
            <a:r>
              <a:rPr lang="sk-SK" sz="1800" dirty="0" smtClean="0"/>
              <a:t> </a:t>
            </a:r>
            <a:r>
              <a:rPr lang="sk-SK" sz="1800" dirty="0" err="1" smtClean="0"/>
              <a:t>generated</a:t>
            </a:r>
            <a:r>
              <a:rPr lang="sk-SK" sz="1800" dirty="0" smtClean="0"/>
              <a:t> over 300 </a:t>
            </a:r>
            <a:r>
              <a:rPr lang="sk-SK" sz="1800" dirty="0" err="1" smtClean="0"/>
              <a:t>comments</a:t>
            </a:r>
            <a:r>
              <a:rPr lang="sk-SK" sz="1800" dirty="0" smtClean="0"/>
              <a:t>.</a:t>
            </a:r>
          </a:p>
          <a:p>
            <a:pPr marL="0" indent="0">
              <a:lnSpc>
                <a:spcPct val="100000"/>
              </a:lnSpc>
              <a:spcBef>
                <a:spcPts val="0"/>
              </a:spcBef>
              <a:buNone/>
            </a:pPr>
            <a:endParaRPr lang="sk-SK" sz="1800" dirty="0" smtClean="0"/>
          </a:p>
          <a:p>
            <a:pPr marL="0" indent="0">
              <a:lnSpc>
                <a:spcPct val="100000"/>
              </a:lnSpc>
              <a:spcBef>
                <a:spcPts val="0"/>
              </a:spcBef>
              <a:buNone/>
            </a:pPr>
            <a:endParaRPr lang="sk-SK" sz="1800" dirty="0"/>
          </a:p>
          <a:p>
            <a:pPr marL="0" indent="0">
              <a:lnSpc>
                <a:spcPct val="100000"/>
              </a:lnSpc>
              <a:spcBef>
                <a:spcPts val="0"/>
              </a:spcBef>
              <a:buNone/>
            </a:pPr>
            <a:r>
              <a:rPr lang="sk-SK" sz="1800" dirty="0" smtClean="0"/>
              <a:t>3</a:t>
            </a:r>
            <a:r>
              <a:rPr lang="sk-SK" sz="1800" dirty="0"/>
              <a:t>. </a:t>
            </a:r>
            <a:r>
              <a:rPr lang="sk-SK" sz="1800" b="1" dirty="0"/>
              <a:t>Nov. 10, </a:t>
            </a:r>
            <a:r>
              <a:rPr lang="sk-SK" sz="1800" b="1" dirty="0" err="1"/>
              <a:t>around</a:t>
            </a:r>
            <a:r>
              <a:rPr lang="sk-SK" sz="1800" b="1" dirty="0"/>
              <a:t> 9 </a:t>
            </a:r>
            <a:r>
              <a:rPr lang="sk-SK" sz="1800" b="1" dirty="0" err="1"/>
              <a:t>a.m</a:t>
            </a:r>
            <a:r>
              <a:rPr lang="sk-SK" sz="1800" b="1" dirty="0"/>
              <a:t>. </a:t>
            </a:r>
          </a:p>
          <a:p>
            <a:pPr marL="0" indent="0">
              <a:lnSpc>
                <a:spcPct val="100000"/>
              </a:lnSpc>
              <a:spcBef>
                <a:spcPts val="0"/>
              </a:spcBef>
              <a:buNone/>
            </a:pPr>
            <a:r>
              <a:rPr lang="sk-SK" sz="1800" dirty="0" err="1"/>
              <a:t>The</a:t>
            </a:r>
            <a:r>
              <a:rPr lang="sk-SK" sz="1800" dirty="0"/>
              <a:t> </a:t>
            </a:r>
            <a:r>
              <a:rPr lang="sk-SK" sz="1800" dirty="0" err="1"/>
              <a:t>next</a:t>
            </a:r>
            <a:r>
              <a:rPr lang="sk-SK" sz="1800" dirty="0"/>
              <a:t> </a:t>
            </a:r>
            <a:r>
              <a:rPr lang="sk-SK" sz="1800" dirty="0" err="1" smtClean="0"/>
              <a:t>morning</a:t>
            </a:r>
            <a:r>
              <a:rPr lang="sk-SK" sz="1800" dirty="0"/>
              <a:t> </a:t>
            </a:r>
            <a:r>
              <a:rPr lang="sk-SK" sz="1800" dirty="0" smtClean="0"/>
              <a:t>a user </a:t>
            </a:r>
            <a:r>
              <a:rPr lang="sk-SK" sz="1800" dirty="0"/>
              <a:t>on </a:t>
            </a:r>
            <a:r>
              <a:rPr lang="sk-SK" sz="1800" dirty="0" err="1"/>
              <a:t>Free</a:t>
            </a:r>
            <a:r>
              <a:rPr lang="sk-SK" sz="1800" dirty="0"/>
              <a:t> </a:t>
            </a:r>
            <a:r>
              <a:rPr lang="sk-SK" sz="1800" dirty="0" err="1"/>
              <a:t>Republic</a:t>
            </a:r>
            <a:r>
              <a:rPr lang="sk-SK" sz="1800" dirty="0"/>
              <a:t>, a </a:t>
            </a:r>
            <a:r>
              <a:rPr lang="sk-SK" sz="1800" dirty="0" err="1"/>
              <a:t>conservative</a:t>
            </a:r>
            <a:r>
              <a:rPr lang="sk-SK" sz="1800" dirty="0"/>
              <a:t> </a:t>
            </a:r>
            <a:r>
              <a:rPr lang="sk-SK" sz="1800" dirty="0" err="1"/>
              <a:t>discussion</a:t>
            </a:r>
            <a:r>
              <a:rPr lang="sk-SK" sz="1800" dirty="0"/>
              <a:t> </a:t>
            </a:r>
            <a:r>
              <a:rPr lang="sk-SK" sz="1800" dirty="0" err="1"/>
              <a:t>forum</a:t>
            </a:r>
            <a:r>
              <a:rPr lang="sk-SK" sz="1800" dirty="0"/>
              <a:t>, </a:t>
            </a:r>
            <a:r>
              <a:rPr lang="sk-SK" sz="1800" dirty="0" err="1"/>
              <a:t>linked</a:t>
            </a:r>
            <a:r>
              <a:rPr lang="sk-SK" sz="1800" dirty="0"/>
              <a:t> to </a:t>
            </a:r>
            <a:r>
              <a:rPr lang="sk-SK" sz="1800" dirty="0" err="1"/>
              <a:t>the</a:t>
            </a:r>
            <a:r>
              <a:rPr lang="sk-SK" sz="1800" dirty="0"/>
              <a:t> </a:t>
            </a:r>
            <a:r>
              <a:rPr lang="sk-SK" sz="1800" dirty="0" err="1"/>
              <a:t>Reddit</a:t>
            </a:r>
            <a:r>
              <a:rPr lang="sk-SK" sz="1800" dirty="0"/>
              <a:t> </a:t>
            </a:r>
            <a:r>
              <a:rPr lang="sk-SK" sz="1800" dirty="0" err="1"/>
              <a:t>thread</a:t>
            </a:r>
            <a:r>
              <a:rPr lang="sk-SK" sz="1800" dirty="0"/>
              <a:t> </a:t>
            </a:r>
            <a:r>
              <a:rPr lang="sk-SK" sz="1800" dirty="0" err="1"/>
              <a:t>about</a:t>
            </a:r>
            <a:r>
              <a:rPr lang="sk-SK" sz="1800" dirty="0"/>
              <a:t> </a:t>
            </a:r>
            <a:r>
              <a:rPr lang="sk-SK" sz="1800" dirty="0" err="1" smtClean="0"/>
              <a:t>Tucker’s</a:t>
            </a:r>
            <a:r>
              <a:rPr lang="sk-SK" sz="1800" dirty="0" smtClean="0"/>
              <a:t> </a:t>
            </a:r>
            <a:r>
              <a:rPr lang="sk-SK" sz="1800" dirty="0"/>
              <a:t>post, </a:t>
            </a:r>
            <a:r>
              <a:rPr lang="sk-SK" sz="1800" dirty="0" err="1"/>
              <a:t>increasing</a:t>
            </a:r>
            <a:r>
              <a:rPr lang="sk-SK" sz="1800" dirty="0"/>
              <a:t> </a:t>
            </a:r>
            <a:r>
              <a:rPr lang="sk-SK" sz="1800" dirty="0" err="1"/>
              <a:t>the</a:t>
            </a:r>
            <a:r>
              <a:rPr lang="sk-SK" sz="1800" dirty="0"/>
              <a:t> </a:t>
            </a:r>
            <a:r>
              <a:rPr lang="sk-SK" sz="1800" dirty="0" err="1"/>
              <a:t>attention</a:t>
            </a:r>
            <a:r>
              <a:rPr lang="sk-SK" sz="1800" dirty="0"/>
              <a:t> and </a:t>
            </a:r>
            <a:r>
              <a:rPr lang="sk-SK" sz="1800" dirty="0" err="1"/>
              <a:t>spreading</a:t>
            </a:r>
            <a:r>
              <a:rPr lang="sk-SK" sz="1800" dirty="0"/>
              <a:t> </a:t>
            </a:r>
            <a:r>
              <a:rPr lang="sk-SK" sz="1800" dirty="0" err="1"/>
              <a:t>it</a:t>
            </a:r>
            <a:r>
              <a:rPr lang="sk-SK" sz="1800" dirty="0"/>
              <a:t> </a:t>
            </a:r>
            <a:r>
              <a:rPr lang="sk-SK" sz="1800" dirty="0" err="1"/>
              <a:t>further</a:t>
            </a:r>
            <a:r>
              <a:rPr lang="sk-SK" sz="1800" dirty="0"/>
              <a:t> </a:t>
            </a:r>
            <a:r>
              <a:rPr lang="sk-SK" sz="1800" dirty="0" err="1"/>
              <a:t>into</a:t>
            </a:r>
            <a:r>
              <a:rPr lang="sk-SK" sz="1800" dirty="0"/>
              <a:t> </a:t>
            </a:r>
            <a:r>
              <a:rPr lang="sk-SK" sz="1800" dirty="0" err="1"/>
              <a:t>the</a:t>
            </a:r>
            <a:r>
              <a:rPr lang="sk-SK" sz="1800" dirty="0"/>
              <a:t> online </a:t>
            </a:r>
            <a:r>
              <a:rPr lang="sk-SK" sz="1800" dirty="0" err="1" smtClean="0"/>
              <a:t>world</a:t>
            </a:r>
            <a:r>
              <a:rPr lang="sk-SK" sz="1800" dirty="0" smtClean="0"/>
              <a:t>. </a:t>
            </a:r>
          </a:p>
          <a:p>
            <a:pPr marL="0" indent="0">
              <a:lnSpc>
                <a:spcPct val="100000"/>
              </a:lnSpc>
              <a:spcBef>
                <a:spcPts val="0"/>
              </a:spcBef>
              <a:buNone/>
            </a:pPr>
            <a:endParaRPr lang="sk-SK" sz="1800" dirty="0"/>
          </a:p>
          <a:p>
            <a:pPr marL="0" indent="0">
              <a:lnSpc>
                <a:spcPct val="100000"/>
              </a:lnSpc>
              <a:spcBef>
                <a:spcPts val="0"/>
              </a:spcBef>
              <a:buNone/>
            </a:pPr>
            <a:r>
              <a:rPr lang="sk-SK" sz="1800" dirty="0" err="1" smtClean="0"/>
              <a:t>Later</a:t>
            </a:r>
            <a:r>
              <a:rPr lang="sk-SK" sz="1800" dirty="0"/>
              <a:t>, </a:t>
            </a:r>
            <a:r>
              <a:rPr lang="sk-SK" sz="1800" dirty="0" smtClean="0"/>
              <a:t>pro-</a:t>
            </a:r>
            <a:r>
              <a:rPr lang="sk-SK" sz="1800" dirty="0" err="1" smtClean="0"/>
              <a:t>Trump</a:t>
            </a:r>
            <a:r>
              <a:rPr lang="sk-SK" sz="1800" dirty="0" smtClean="0"/>
              <a:t> Facebook </a:t>
            </a:r>
            <a:r>
              <a:rPr lang="sk-SK" sz="1800" dirty="0" err="1" smtClean="0"/>
              <a:t>pages</a:t>
            </a:r>
            <a:r>
              <a:rPr lang="sk-SK" sz="1800" dirty="0" smtClean="0"/>
              <a:t> </a:t>
            </a:r>
            <a:r>
              <a:rPr lang="sk-SK" sz="1800" dirty="0" err="1"/>
              <a:t>linked</a:t>
            </a:r>
            <a:r>
              <a:rPr lang="sk-SK" sz="1800" dirty="0"/>
              <a:t> to </a:t>
            </a:r>
            <a:r>
              <a:rPr lang="sk-SK" sz="1800" dirty="0" err="1" smtClean="0"/>
              <a:t>the</a:t>
            </a:r>
            <a:r>
              <a:rPr lang="sk-SK" sz="1800" dirty="0" smtClean="0"/>
              <a:t> </a:t>
            </a:r>
            <a:r>
              <a:rPr lang="sk-SK" sz="1800" dirty="0" err="1" smtClean="0"/>
              <a:t>discussion</a:t>
            </a:r>
            <a:r>
              <a:rPr lang="sk-SK" sz="1800" dirty="0" smtClean="0"/>
              <a:t> </a:t>
            </a:r>
            <a:r>
              <a:rPr lang="sk-SK" sz="1800" dirty="0" err="1" smtClean="0"/>
              <a:t>where</a:t>
            </a:r>
            <a:r>
              <a:rPr lang="sk-SK" sz="1800" dirty="0" smtClean="0"/>
              <a:t> more </a:t>
            </a:r>
            <a:r>
              <a:rPr lang="sk-SK" sz="1800" dirty="0" err="1" smtClean="0"/>
              <a:t>than</a:t>
            </a:r>
            <a:r>
              <a:rPr lang="sk-SK" sz="1800" dirty="0" smtClean="0"/>
              <a:t> </a:t>
            </a:r>
            <a:r>
              <a:rPr lang="sk-SK" sz="1800" dirty="0"/>
              <a:t>300,000 Facebook </a:t>
            </a:r>
            <a:r>
              <a:rPr lang="sk-SK" sz="1800" dirty="0" err="1" smtClean="0"/>
              <a:t>users</a:t>
            </a:r>
            <a:r>
              <a:rPr lang="sk-SK" sz="1800" dirty="0" smtClean="0"/>
              <a:t> </a:t>
            </a:r>
            <a:r>
              <a:rPr lang="sk-SK" sz="1800" dirty="0" err="1" smtClean="0"/>
              <a:t>shared</a:t>
            </a:r>
            <a:r>
              <a:rPr lang="sk-SK" sz="1800" dirty="0" smtClean="0"/>
              <a:t> </a:t>
            </a:r>
            <a:r>
              <a:rPr lang="sk-SK" sz="1800" dirty="0" err="1" smtClean="0"/>
              <a:t>the</a:t>
            </a:r>
            <a:r>
              <a:rPr lang="sk-SK" sz="1800" dirty="0" smtClean="0"/>
              <a:t> </a:t>
            </a:r>
            <a:r>
              <a:rPr lang="sk-SK" sz="1800" dirty="0" err="1" smtClean="0"/>
              <a:t>posts</a:t>
            </a:r>
            <a:r>
              <a:rPr lang="sk-SK" sz="1800" dirty="0" smtClean="0"/>
              <a:t>.</a:t>
            </a:r>
          </a:p>
          <a:p>
            <a:pPr marL="0" indent="0">
              <a:lnSpc>
                <a:spcPct val="100000"/>
              </a:lnSpc>
              <a:spcBef>
                <a:spcPts val="0"/>
              </a:spcBef>
              <a:buNone/>
            </a:pPr>
            <a:endParaRPr lang="sk-SK" sz="1800" dirty="0" smtClean="0"/>
          </a:p>
          <a:p>
            <a:pPr marL="0" indent="0">
              <a:lnSpc>
                <a:spcPct val="100000"/>
              </a:lnSpc>
              <a:spcBef>
                <a:spcPts val="0"/>
              </a:spcBef>
              <a:buNone/>
            </a:pPr>
            <a:endParaRPr lang="sk-SK" sz="1800" dirty="0"/>
          </a:p>
          <a:p>
            <a:pPr marL="0" indent="0">
              <a:lnSpc>
                <a:spcPct val="100000"/>
              </a:lnSpc>
              <a:spcBef>
                <a:spcPts val="0"/>
              </a:spcBef>
              <a:buNone/>
            </a:pPr>
            <a:r>
              <a:rPr lang="sk-SK" sz="1800" dirty="0" smtClean="0"/>
              <a:t>4. </a:t>
            </a:r>
            <a:r>
              <a:rPr lang="sk-SK" sz="1800" b="1" dirty="0"/>
              <a:t>Nov. </a:t>
            </a:r>
            <a:r>
              <a:rPr lang="sk-SK" sz="1800" b="1" dirty="0" smtClean="0"/>
              <a:t>10, late </a:t>
            </a:r>
            <a:r>
              <a:rPr lang="sk-SK" sz="1800" b="1" dirty="0" err="1" smtClean="0"/>
              <a:t>morning</a:t>
            </a:r>
            <a:r>
              <a:rPr lang="sk-SK" sz="1800" b="1" dirty="0" smtClean="0"/>
              <a:t> </a:t>
            </a:r>
            <a:r>
              <a:rPr lang="sk-SK" sz="1800" b="1" dirty="0" err="1" smtClean="0"/>
              <a:t>through</a:t>
            </a:r>
            <a:r>
              <a:rPr lang="sk-SK" sz="1800" b="1" dirty="0" smtClean="0"/>
              <a:t> to </a:t>
            </a:r>
            <a:r>
              <a:rPr lang="sk-SK" sz="1800" b="1" dirty="0" err="1" smtClean="0"/>
              <a:t>afternoon</a:t>
            </a:r>
            <a:r>
              <a:rPr lang="sk-SK" sz="1800" b="1" dirty="0" smtClean="0"/>
              <a:t>.</a:t>
            </a:r>
          </a:p>
          <a:p>
            <a:pPr marL="0" indent="0">
              <a:lnSpc>
                <a:spcPct val="100000"/>
              </a:lnSpc>
              <a:spcBef>
                <a:spcPts val="0"/>
              </a:spcBef>
              <a:buNone/>
            </a:pPr>
            <a:r>
              <a:rPr lang="sk-SK" sz="1800" dirty="0" smtClean="0"/>
              <a:t>By </a:t>
            </a:r>
            <a:r>
              <a:rPr lang="sk-SK" sz="1800" dirty="0" err="1"/>
              <a:t>noon</a:t>
            </a:r>
            <a:r>
              <a:rPr lang="sk-SK" sz="1800" dirty="0"/>
              <a:t>, </a:t>
            </a:r>
            <a:r>
              <a:rPr lang="sk-SK" sz="1800" dirty="0" err="1" smtClean="0"/>
              <a:t>Tucker’s</a:t>
            </a:r>
            <a:r>
              <a:rPr lang="sk-SK" sz="1800" dirty="0" smtClean="0"/>
              <a:t> post </a:t>
            </a:r>
            <a:r>
              <a:rPr lang="sk-SK" sz="1800" dirty="0"/>
              <a:t>had </a:t>
            </a:r>
            <a:r>
              <a:rPr lang="sk-SK" sz="1800" dirty="0" err="1"/>
              <a:t>been</a:t>
            </a:r>
            <a:r>
              <a:rPr lang="sk-SK" sz="1800" dirty="0"/>
              <a:t> </a:t>
            </a:r>
            <a:r>
              <a:rPr lang="sk-SK" sz="1800" dirty="0" err="1"/>
              <a:t>retweeted</a:t>
            </a:r>
            <a:r>
              <a:rPr lang="sk-SK" sz="1800" dirty="0"/>
              <a:t> and </a:t>
            </a:r>
            <a:r>
              <a:rPr lang="sk-SK" sz="1800" dirty="0" err="1"/>
              <a:t>liked</a:t>
            </a:r>
            <a:r>
              <a:rPr lang="sk-SK" sz="1800" dirty="0"/>
              <a:t> more </a:t>
            </a:r>
            <a:r>
              <a:rPr lang="sk-SK" sz="1800" dirty="0" err="1"/>
              <a:t>than</a:t>
            </a:r>
            <a:r>
              <a:rPr lang="sk-SK" sz="1800" dirty="0"/>
              <a:t> 5,000 </a:t>
            </a:r>
            <a:r>
              <a:rPr lang="sk-SK" sz="1800" dirty="0" err="1"/>
              <a:t>times</a:t>
            </a:r>
            <a:r>
              <a:rPr lang="sk-SK" sz="1800" dirty="0" smtClean="0"/>
              <a:t>.</a:t>
            </a:r>
          </a:p>
          <a:p>
            <a:pPr marL="0" indent="0">
              <a:lnSpc>
                <a:spcPct val="100000"/>
              </a:lnSpc>
              <a:spcBef>
                <a:spcPts val="0"/>
              </a:spcBef>
              <a:buNone/>
            </a:pPr>
            <a:endParaRPr lang="sk-SK" sz="1800" dirty="0"/>
          </a:p>
          <a:p>
            <a:pPr marL="0" indent="0">
              <a:lnSpc>
                <a:spcPct val="100000"/>
              </a:lnSpc>
              <a:spcBef>
                <a:spcPts val="0"/>
              </a:spcBef>
              <a:buNone/>
            </a:pPr>
            <a:r>
              <a:rPr lang="sk-SK" sz="1800" dirty="0" err="1"/>
              <a:t>Around</a:t>
            </a:r>
            <a:r>
              <a:rPr lang="sk-SK" sz="1800" dirty="0"/>
              <a:t> 6 </a:t>
            </a:r>
            <a:r>
              <a:rPr lang="sk-SK" sz="1800" dirty="0" err="1"/>
              <a:t>p.m</a:t>
            </a:r>
            <a:r>
              <a:rPr lang="sk-SK" sz="1800" dirty="0"/>
              <a:t>., </a:t>
            </a:r>
            <a:r>
              <a:rPr lang="sk-SK" sz="1800" dirty="0" err="1"/>
              <a:t>the</a:t>
            </a:r>
            <a:r>
              <a:rPr lang="sk-SK" sz="1800" dirty="0"/>
              <a:t> </a:t>
            </a:r>
            <a:r>
              <a:rPr lang="sk-SK" sz="1800" dirty="0" err="1"/>
              <a:t>conservative</a:t>
            </a:r>
            <a:r>
              <a:rPr lang="sk-SK" sz="1800" dirty="0"/>
              <a:t> blog </a:t>
            </a:r>
            <a:r>
              <a:rPr lang="sk-SK" sz="1800" dirty="0" smtClean="0"/>
              <a:t>‘</a:t>
            </a:r>
            <a:r>
              <a:rPr lang="sk-SK" sz="1800" dirty="0" err="1" smtClean="0"/>
              <a:t>Gateway</a:t>
            </a:r>
            <a:r>
              <a:rPr lang="sk-SK" sz="1800" dirty="0" smtClean="0"/>
              <a:t> </a:t>
            </a:r>
            <a:r>
              <a:rPr lang="sk-SK" sz="1800" dirty="0" err="1" smtClean="0"/>
              <a:t>Pundit</a:t>
            </a:r>
            <a:r>
              <a:rPr lang="sk-SK" sz="1800" dirty="0" smtClean="0"/>
              <a:t>‘ </a:t>
            </a:r>
            <a:r>
              <a:rPr lang="sk-SK" sz="1800" dirty="0" err="1"/>
              <a:t>posted</a:t>
            </a:r>
            <a:r>
              <a:rPr lang="sk-SK" sz="1800" dirty="0"/>
              <a:t> a </a:t>
            </a:r>
            <a:r>
              <a:rPr lang="sk-SK" sz="1800" dirty="0" err="1"/>
              <a:t>story</a:t>
            </a:r>
            <a:r>
              <a:rPr lang="sk-SK" sz="1800" dirty="0"/>
              <a:t> </a:t>
            </a:r>
            <a:r>
              <a:rPr lang="sk-SK" sz="1800" dirty="0" err="1"/>
              <a:t>using</a:t>
            </a:r>
            <a:r>
              <a:rPr lang="sk-SK" sz="1800" dirty="0"/>
              <a:t> </a:t>
            </a:r>
            <a:r>
              <a:rPr lang="sk-SK" sz="1800" dirty="0" err="1"/>
              <a:t>Mr</a:t>
            </a:r>
            <a:r>
              <a:rPr lang="sk-SK" sz="1800" dirty="0"/>
              <a:t>. </a:t>
            </a:r>
            <a:r>
              <a:rPr lang="sk-SK" sz="1800" dirty="0" err="1"/>
              <a:t>Tucker’s</a:t>
            </a:r>
            <a:r>
              <a:rPr lang="sk-SK" sz="1800" dirty="0"/>
              <a:t> </a:t>
            </a:r>
            <a:r>
              <a:rPr lang="sk-SK" sz="1800" dirty="0" err="1"/>
              <a:t>images</a:t>
            </a:r>
            <a:r>
              <a:rPr lang="sk-SK" sz="1800" dirty="0"/>
              <a:t> </a:t>
            </a:r>
            <a:r>
              <a:rPr lang="sk-SK" sz="1800" dirty="0" err="1"/>
              <a:t>under</a:t>
            </a:r>
            <a:r>
              <a:rPr lang="sk-SK" sz="1800" dirty="0"/>
              <a:t> </a:t>
            </a:r>
            <a:r>
              <a:rPr lang="sk-SK" sz="1800" dirty="0" err="1"/>
              <a:t>the</a:t>
            </a:r>
            <a:r>
              <a:rPr lang="sk-SK" sz="1800" dirty="0"/>
              <a:t> </a:t>
            </a:r>
            <a:r>
              <a:rPr lang="sk-SK" sz="1800" dirty="0" err="1" smtClean="0"/>
              <a:t>headline</a:t>
            </a:r>
            <a:r>
              <a:rPr lang="sk-SK" sz="1800" dirty="0" smtClean="0"/>
              <a:t>: </a:t>
            </a:r>
            <a:r>
              <a:rPr lang="sk-SK" sz="1800" dirty="0"/>
              <a:t>“</a:t>
            </a:r>
            <a:r>
              <a:rPr lang="sk-SK" sz="1800" dirty="0" err="1"/>
              <a:t>Figures</a:t>
            </a:r>
            <a:r>
              <a:rPr lang="sk-SK" sz="1800" dirty="0"/>
              <a:t>. </a:t>
            </a:r>
            <a:r>
              <a:rPr lang="sk-SK" sz="1800" dirty="0" err="1"/>
              <a:t>Anti-Trump</a:t>
            </a:r>
            <a:r>
              <a:rPr lang="sk-SK" sz="1800" dirty="0"/>
              <a:t> </a:t>
            </a:r>
            <a:r>
              <a:rPr lang="sk-SK" sz="1800" dirty="0" err="1"/>
              <a:t>Protesters</a:t>
            </a:r>
            <a:r>
              <a:rPr lang="sk-SK" sz="1800" dirty="0"/>
              <a:t> </a:t>
            </a:r>
            <a:r>
              <a:rPr lang="sk-SK" sz="1800" dirty="0" err="1"/>
              <a:t>Were</a:t>
            </a:r>
            <a:r>
              <a:rPr lang="sk-SK" sz="1800" dirty="0"/>
              <a:t> </a:t>
            </a:r>
            <a:r>
              <a:rPr lang="sk-SK" sz="1800" dirty="0" err="1"/>
              <a:t>Bussed</a:t>
            </a:r>
            <a:r>
              <a:rPr lang="sk-SK" sz="1800" dirty="0"/>
              <a:t> in to </a:t>
            </a:r>
            <a:r>
              <a:rPr lang="sk-SK" sz="1800" dirty="0" err="1"/>
              <a:t>Austin</a:t>
            </a:r>
            <a:r>
              <a:rPr lang="sk-SK" sz="1800" dirty="0"/>
              <a:t> #</a:t>
            </a:r>
            <a:r>
              <a:rPr lang="sk-SK" sz="1800" dirty="0" err="1"/>
              <a:t>FakeProtests</a:t>
            </a:r>
            <a:r>
              <a:rPr lang="sk-SK" sz="1800" dirty="0"/>
              <a:t>.” </a:t>
            </a:r>
            <a:r>
              <a:rPr lang="sk-SK" sz="1800" dirty="0" err="1"/>
              <a:t>The</a:t>
            </a:r>
            <a:r>
              <a:rPr lang="sk-SK" sz="1800" dirty="0"/>
              <a:t> </a:t>
            </a:r>
            <a:r>
              <a:rPr lang="sk-SK" sz="1800" dirty="0" smtClean="0"/>
              <a:t>post </a:t>
            </a:r>
            <a:r>
              <a:rPr lang="sk-SK" sz="1800" dirty="0" err="1" smtClean="0"/>
              <a:t>was</a:t>
            </a:r>
            <a:r>
              <a:rPr lang="sk-SK" sz="1800" dirty="0" smtClean="0"/>
              <a:t> </a:t>
            </a:r>
            <a:r>
              <a:rPr lang="sk-SK" sz="1800" dirty="0" err="1"/>
              <a:t>shared</a:t>
            </a:r>
            <a:r>
              <a:rPr lang="sk-SK" sz="1800" dirty="0"/>
              <a:t> on Facebook more </a:t>
            </a:r>
            <a:r>
              <a:rPr lang="sk-SK" sz="1800" dirty="0" err="1"/>
              <a:t>than</a:t>
            </a:r>
            <a:r>
              <a:rPr lang="sk-SK" sz="1800" dirty="0"/>
              <a:t> 44,000 </a:t>
            </a:r>
            <a:r>
              <a:rPr lang="sk-SK" sz="1800" dirty="0" err="1" smtClean="0"/>
              <a:t>times</a:t>
            </a:r>
            <a:r>
              <a:rPr lang="sk-SK" sz="1800" dirty="0" smtClean="0"/>
              <a:t>. </a:t>
            </a:r>
          </a:p>
          <a:p>
            <a:pPr marL="0" indent="0">
              <a:lnSpc>
                <a:spcPct val="100000"/>
              </a:lnSpc>
              <a:spcBef>
                <a:spcPts val="0"/>
              </a:spcBef>
              <a:buNone/>
            </a:pPr>
            <a:endParaRPr lang="sk-SK" sz="1800" dirty="0"/>
          </a:p>
          <a:p>
            <a:pPr marL="0" indent="0">
              <a:lnSpc>
                <a:spcPct val="100000"/>
              </a:lnSpc>
              <a:spcBef>
                <a:spcPts val="0"/>
              </a:spcBef>
              <a:buNone/>
            </a:pPr>
            <a:r>
              <a:rPr lang="sk-SK" sz="1800" dirty="0" err="1"/>
              <a:t>The</a:t>
            </a:r>
            <a:r>
              <a:rPr lang="sk-SK" sz="1800" dirty="0"/>
              <a:t> </a:t>
            </a:r>
            <a:r>
              <a:rPr lang="sk-SK" sz="1800" dirty="0" err="1"/>
              <a:t>story</a:t>
            </a:r>
            <a:r>
              <a:rPr lang="sk-SK" sz="1800" dirty="0"/>
              <a:t> </a:t>
            </a:r>
            <a:r>
              <a:rPr lang="sk-SK" sz="1800" dirty="0" err="1" smtClean="0"/>
              <a:t>became</a:t>
            </a:r>
            <a:r>
              <a:rPr lang="sk-SK" sz="1800" dirty="0" smtClean="0"/>
              <a:t> </a:t>
            </a:r>
            <a:r>
              <a:rPr lang="sk-SK" sz="1800" dirty="0" err="1" smtClean="0"/>
              <a:t>viral</a:t>
            </a:r>
            <a:r>
              <a:rPr lang="sk-SK" sz="1800" dirty="0" smtClean="0"/>
              <a:t> online, </a:t>
            </a:r>
            <a:r>
              <a:rPr lang="sk-SK" sz="1800" dirty="0" err="1"/>
              <a:t>with</a:t>
            </a:r>
            <a:r>
              <a:rPr lang="sk-SK" sz="1800" dirty="0"/>
              <a:t> </a:t>
            </a:r>
            <a:r>
              <a:rPr lang="sk-SK" sz="1800" dirty="0" err="1" smtClean="0"/>
              <a:t>sites</a:t>
            </a:r>
            <a:r>
              <a:rPr lang="sk-SK" sz="1800" dirty="0" smtClean="0"/>
              <a:t> </a:t>
            </a:r>
            <a:r>
              <a:rPr lang="sk-SK" sz="1800" dirty="0" err="1"/>
              <a:t>incorporating</a:t>
            </a:r>
            <a:r>
              <a:rPr lang="sk-SK" sz="1800" dirty="0"/>
              <a:t> </a:t>
            </a:r>
            <a:r>
              <a:rPr lang="sk-SK" sz="1800" dirty="0" err="1" smtClean="0"/>
              <a:t>Tucker’s</a:t>
            </a:r>
            <a:r>
              <a:rPr lang="sk-SK" sz="1800" dirty="0" smtClean="0"/>
              <a:t> </a:t>
            </a:r>
            <a:r>
              <a:rPr lang="sk-SK" sz="1800" dirty="0" err="1"/>
              <a:t>tweet</a:t>
            </a:r>
            <a:r>
              <a:rPr lang="sk-SK" sz="1800" dirty="0"/>
              <a:t> </a:t>
            </a:r>
            <a:r>
              <a:rPr lang="sk-SK" sz="1800" dirty="0" err="1"/>
              <a:t>into</a:t>
            </a:r>
            <a:r>
              <a:rPr lang="sk-SK" sz="1800" dirty="0"/>
              <a:t> </a:t>
            </a:r>
            <a:r>
              <a:rPr lang="sk-SK" sz="1800" dirty="0" err="1"/>
              <a:t>posts</a:t>
            </a:r>
            <a:r>
              <a:rPr lang="sk-SK" sz="1800" dirty="0"/>
              <a:t> </a:t>
            </a:r>
            <a:r>
              <a:rPr lang="sk-SK" sz="1800" dirty="0" err="1"/>
              <a:t>about</a:t>
            </a:r>
            <a:r>
              <a:rPr lang="sk-SK" sz="1800" dirty="0"/>
              <a:t> </a:t>
            </a:r>
            <a:r>
              <a:rPr lang="sk-SK" sz="1800" dirty="0" err="1"/>
              <a:t>paid</a:t>
            </a:r>
            <a:r>
              <a:rPr lang="sk-SK" sz="1800" dirty="0"/>
              <a:t> </a:t>
            </a:r>
            <a:r>
              <a:rPr lang="sk-SK" sz="1800" dirty="0" err="1"/>
              <a:t>protesters</a:t>
            </a:r>
            <a:r>
              <a:rPr lang="sk-SK" sz="1800" dirty="0"/>
              <a:t>, </a:t>
            </a:r>
            <a:r>
              <a:rPr lang="sk-SK" sz="1800" dirty="0" err="1"/>
              <a:t>referring</a:t>
            </a:r>
            <a:r>
              <a:rPr lang="sk-SK" sz="1800" dirty="0"/>
              <a:t> to </a:t>
            </a:r>
            <a:r>
              <a:rPr lang="sk-SK" sz="1800" dirty="0" err="1"/>
              <a:t>him</a:t>
            </a:r>
            <a:r>
              <a:rPr lang="sk-SK" sz="1800" dirty="0"/>
              <a:t> as </a:t>
            </a:r>
            <a:r>
              <a:rPr lang="sk-SK" sz="1800" dirty="0" err="1"/>
              <a:t>an</a:t>
            </a:r>
            <a:r>
              <a:rPr lang="sk-SK" sz="1800" dirty="0"/>
              <a:t> </a:t>
            </a:r>
            <a:r>
              <a:rPr lang="sk-SK" sz="1800" dirty="0" err="1"/>
              <a:t>eyewitness</a:t>
            </a:r>
            <a:r>
              <a:rPr lang="sk-SK" sz="1800" dirty="0"/>
              <a:t> in </a:t>
            </a:r>
            <a:r>
              <a:rPr lang="sk-SK" sz="1800" dirty="0" err="1"/>
              <a:t>Austin</a:t>
            </a:r>
            <a:r>
              <a:rPr lang="sk-SK" sz="1800" dirty="0"/>
              <a:t>.  </a:t>
            </a:r>
          </a:p>
          <a:p>
            <a:pPr marL="0" indent="0">
              <a:lnSpc>
                <a:spcPct val="100000"/>
              </a:lnSpc>
              <a:spcBef>
                <a:spcPts val="0"/>
              </a:spcBef>
              <a:buNone/>
            </a:pPr>
            <a:endParaRPr lang="sk-SK" sz="1600" dirty="0" smtClean="0"/>
          </a:p>
        </p:txBody>
      </p:sp>
    </p:spTree>
    <p:extLst>
      <p:ext uri="{BB962C8B-B14F-4D97-AF65-F5344CB8AC3E}">
        <p14:creationId xmlns:p14="http://schemas.microsoft.com/office/powerpoint/2010/main" val="2623657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7018" y="193773"/>
            <a:ext cx="7968173" cy="6530584"/>
          </a:xfrm>
        </p:spPr>
        <p:txBody>
          <a:bodyPr>
            <a:normAutofit/>
          </a:bodyPr>
          <a:lstStyle/>
          <a:p>
            <a:pPr marL="0" indent="0">
              <a:lnSpc>
                <a:spcPct val="100000"/>
              </a:lnSpc>
              <a:spcBef>
                <a:spcPts val="0"/>
              </a:spcBef>
              <a:buNone/>
            </a:pPr>
            <a:r>
              <a:rPr lang="sk-SK" sz="1800" dirty="0"/>
              <a:t>5. </a:t>
            </a:r>
            <a:r>
              <a:rPr lang="sk-SK" sz="1800" b="1" dirty="0"/>
              <a:t>Nov. 10, </a:t>
            </a:r>
            <a:r>
              <a:rPr lang="sk-SK" sz="1800" b="1" dirty="0" err="1"/>
              <a:t>shortly</a:t>
            </a:r>
            <a:r>
              <a:rPr lang="sk-SK" sz="1800" b="1" dirty="0"/>
              <a:t> </a:t>
            </a:r>
            <a:r>
              <a:rPr lang="sk-SK" sz="1800" b="1" dirty="0" err="1"/>
              <a:t>after</a:t>
            </a:r>
            <a:r>
              <a:rPr lang="sk-SK" sz="1800" b="1" dirty="0"/>
              <a:t> 9 </a:t>
            </a:r>
            <a:r>
              <a:rPr lang="sk-SK" sz="1800" b="1" dirty="0" err="1"/>
              <a:t>p.m</a:t>
            </a:r>
            <a:r>
              <a:rPr lang="sk-SK" sz="1800" b="1" dirty="0"/>
              <a:t>.</a:t>
            </a:r>
          </a:p>
          <a:p>
            <a:pPr marL="0" indent="0">
              <a:lnSpc>
                <a:spcPct val="100000"/>
              </a:lnSpc>
              <a:spcBef>
                <a:spcPts val="0"/>
              </a:spcBef>
              <a:buNone/>
            </a:pPr>
            <a:r>
              <a:rPr lang="sk-SK" sz="1800" dirty="0"/>
              <a:t>Donald </a:t>
            </a:r>
            <a:r>
              <a:rPr lang="sk-SK" sz="1800" dirty="0" err="1"/>
              <a:t>Trump</a:t>
            </a:r>
            <a:r>
              <a:rPr lang="sk-SK" sz="1800" dirty="0"/>
              <a:t> </a:t>
            </a:r>
            <a:r>
              <a:rPr lang="sk-SK" sz="1800" dirty="0" err="1"/>
              <a:t>sent</a:t>
            </a:r>
            <a:r>
              <a:rPr lang="sk-SK" sz="1800" dirty="0"/>
              <a:t> </a:t>
            </a:r>
            <a:r>
              <a:rPr lang="sk-SK" sz="1800" dirty="0" err="1"/>
              <a:t>this</a:t>
            </a:r>
            <a:r>
              <a:rPr lang="sk-SK" sz="1800" dirty="0"/>
              <a:t> </a:t>
            </a:r>
            <a:r>
              <a:rPr lang="sk-SK" sz="1800" dirty="0" err="1"/>
              <a:t>tweet</a:t>
            </a:r>
            <a:r>
              <a:rPr lang="sk-SK" sz="1800" dirty="0"/>
              <a:t>: </a:t>
            </a:r>
          </a:p>
          <a:p>
            <a:pPr marL="0" indent="0">
              <a:buNone/>
            </a:pPr>
            <a:endParaRPr lang="sk-SK" sz="1800" dirty="0" smtClean="0"/>
          </a:p>
          <a:p>
            <a:pPr marL="0" indent="0">
              <a:buNone/>
            </a:pPr>
            <a:endParaRPr lang="sk-SK" sz="1800" dirty="0"/>
          </a:p>
          <a:p>
            <a:pPr marL="0" indent="0">
              <a:buNone/>
            </a:pPr>
            <a:endParaRPr lang="sk-SK" sz="1800" dirty="0" smtClean="0"/>
          </a:p>
          <a:p>
            <a:pPr marL="0" indent="0">
              <a:buNone/>
            </a:pPr>
            <a:endParaRPr lang="sk-SK" sz="1800" dirty="0"/>
          </a:p>
          <a:p>
            <a:pPr marL="0" indent="0">
              <a:buNone/>
            </a:pPr>
            <a:endParaRPr lang="sk-SK" sz="1800" dirty="0" smtClean="0"/>
          </a:p>
          <a:p>
            <a:pPr marL="0" indent="0">
              <a:buNone/>
            </a:pPr>
            <a:r>
              <a:rPr lang="sk-SK" sz="1800" dirty="0" smtClean="0"/>
              <a:t>6. </a:t>
            </a:r>
            <a:r>
              <a:rPr lang="sk-SK" sz="1800" b="1" dirty="0" smtClean="0"/>
              <a:t>Nov</a:t>
            </a:r>
            <a:r>
              <a:rPr lang="sk-SK" sz="1800" b="1" dirty="0"/>
              <a:t>. 11</a:t>
            </a:r>
          </a:p>
          <a:p>
            <a:r>
              <a:rPr lang="sk-SK" sz="1800" dirty="0" err="1" smtClean="0"/>
              <a:t>Tucker’s</a:t>
            </a:r>
            <a:r>
              <a:rPr lang="sk-SK" sz="1800" dirty="0" smtClean="0"/>
              <a:t> </a:t>
            </a:r>
            <a:r>
              <a:rPr lang="sk-SK" sz="1800" dirty="0" err="1"/>
              <a:t>tweet</a:t>
            </a:r>
            <a:r>
              <a:rPr lang="sk-SK" sz="1800" dirty="0"/>
              <a:t> </a:t>
            </a:r>
            <a:r>
              <a:rPr lang="sk-SK" sz="1800" dirty="0" err="1"/>
              <a:t>continued</a:t>
            </a:r>
            <a:r>
              <a:rPr lang="sk-SK" sz="1800" dirty="0"/>
              <a:t> to </a:t>
            </a:r>
            <a:r>
              <a:rPr lang="sk-SK" sz="1800" dirty="0" err="1"/>
              <a:t>generate</a:t>
            </a:r>
            <a:r>
              <a:rPr lang="sk-SK" sz="1800" dirty="0"/>
              <a:t> </a:t>
            </a:r>
            <a:r>
              <a:rPr lang="sk-SK" sz="1800" dirty="0" err="1"/>
              <a:t>thousands</a:t>
            </a:r>
            <a:r>
              <a:rPr lang="sk-SK" sz="1800" dirty="0"/>
              <a:t> of </a:t>
            </a:r>
            <a:r>
              <a:rPr lang="sk-SK" sz="1800" dirty="0" err="1"/>
              <a:t>shares</a:t>
            </a:r>
            <a:r>
              <a:rPr lang="sk-SK" sz="1800" dirty="0"/>
              <a:t> on Facebook </a:t>
            </a:r>
            <a:r>
              <a:rPr lang="sk-SK" sz="1800" dirty="0" err="1" smtClean="0"/>
              <a:t>through</a:t>
            </a:r>
            <a:r>
              <a:rPr lang="sk-SK" sz="1800" dirty="0" smtClean="0"/>
              <a:t> </a:t>
            </a:r>
            <a:r>
              <a:rPr lang="sk-SK" sz="1800" dirty="0" err="1" smtClean="0"/>
              <a:t>various</a:t>
            </a:r>
            <a:r>
              <a:rPr lang="sk-SK" sz="1800" dirty="0" smtClean="0"/>
              <a:t> </a:t>
            </a:r>
            <a:r>
              <a:rPr lang="sk-SK" sz="1800" dirty="0" err="1" smtClean="0"/>
              <a:t>sites</a:t>
            </a:r>
            <a:r>
              <a:rPr lang="sk-SK" sz="1800" dirty="0" smtClean="0"/>
              <a:t> and </a:t>
            </a:r>
            <a:r>
              <a:rPr lang="sk-SK" sz="1800" dirty="0" err="1" smtClean="0"/>
              <a:t>organisations</a:t>
            </a:r>
            <a:r>
              <a:rPr lang="sk-SK" sz="1800" dirty="0" smtClean="0"/>
              <a:t>.</a:t>
            </a:r>
            <a:endParaRPr lang="sk-SK" sz="1800" u="sng" dirty="0" smtClean="0"/>
          </a:p>
          <a:p>
            <a:r>
              <a:rPr lang="en-US" sz="1800" dirty="0"/>
              <a:t>After midnight, Mr. Tucker </a:t>
            </a:r>
            <a:r>
              <a:rPr lang="en-US" sz="1800" dirty="0" smtClean="0"/>
              <a:t>was forced to delete </a:t>
            </a:r>
            <a:r>
              <a:rPr lang="en-US" sz="1800" dirty="0"/>
              <a:t>his </a:t>
            </a:r>
            <a:r>
              <a:rPr lang="en-US" sz="1800" dirty="0" smtClean="0"/>
              <a:t> </a:t>
            </a:r>
            <a:r>
              <a:rPr lang="en-US" sz="1800" dirty="0"/>
              <a:t>tweet, then posted an image of it stamped with the word “false</a:t>
            </a:r>
            <a:r>
              <a:rPr lang="en-US" sz="1800" dirty="0" smtClean="0"/>
              <a:t>”. </a:t>
            </a:r>
            <a:r>
              <a:rPr lang="en-US" sz="1800" dirty="0"/>
              <a:t>It did not receive much attention.</a:t>
            </a:r>
          </a:p>
          <a:p>
            <a:r>
              <a:rPr lang="en-US" sz="1800" dirty="0" smtClean="0"/>
              <a:t>Faced </a:t>
            </a:r>
            <a:r>
              <a:rPr lang="en-US" sz="1800" dirty="0"/>
              <a:t>with the impact of his </a:t>
            </a:r>
            <a:r>
              <a:rPr lang="en-US" sz="1800" dirty="0" smtClean="0"/>
              <a:t>actions, </a:t>
            </a:r>
            <a:r>
              <a:rPr lang="en-US" sz="1800" dirty="0"/>
              <a:t>Mr. </a:t>
            </a:r>
            <a:r>
              <a:rPr lang="en-US" sz="1800" dirty="0" smtClean="0"/>
              <a:t>Tucker wrote:</a:t>
            </a:r>
            <a:r>
              <a:rPr lang="en-US" sz="1800" dirty="0"/>
              <a:t> </a:t>
            </a:r>
            <a:r>
              <a:rPr lang="en-US" sz="1800" dirty="0" smtClean="0"/>
              <a:t>“</a:t>
            </a:r>
            <a:r>
              <a:rPr lang="en-US" sz="1800" dirty="0"/>
              <a:t>Anytime you see me in the future going out there where I think there’s going to be a big audience, I can assure you I’m going to try my best to be balanced with the facts and be very clear about what is opinion and what is </a:t>
            </a:r>
            <a:r>
              <a:rPr lang="en-US" sz="1800" dirty="0" smtClean="0"/>
              <a:t>not”.</a:t>
            </a:r>
            <a:endParaRPr lang="en-US" sz="1800" dirty="0"/>
          </a:p>
          <a:p>
            <a:r>
              <a:rPr lang="en-US" sz="1800" dirty="0"/>
              <a:t>If he could go back, he said, “I might have still tweeted it but very differently. I think it goes without saying I would have tried to make a more objective statement.”</a:t>
            </a:r>
            <a:endParaRPr lang="en-US" sz="1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5868" y="1173749"/>
            <a:ext cx="3474720" cy="501603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6529" y="943728"/>
            <a:ext cx="4669151" cy="1989385"/>
          </a:xfrm>
          <a:prstGeom prst="rect">
            <a:avLst/>
          </a:prstGeom>
        </p:spPr>
      </p:pic>
    </p:spTree>
    <p:extLst>
      <p:ext uri="{BB962C8B-B14F-4D97-AF65-F5344CB8AC3E}">
        <p14:creationId xmlns:p14="http://schemas.microsoft.com/office/powerpoint/2010/main" val="283311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a:t>
            </a:r>
            <a:endParaRPr lang="en-US" dirty="0"/>
          </a:p>
        </p:txBody>
      </p:sp>
      <p:sp>
        <p:nvSpPr>
          <p:cNvPr id="3" name="Content Placeholder 2"/>
          <p:cNvSpPr>
            <a:spLocks noGrp="1"/>
          </p:cNvSpPr>
          <p:nvPr>
            <p:ph idx="1"/>
          </p:nvPr>
        </p:nvSpPr>
        <p:spPr/>
        <p:txBody>
          <a:bodyPr/>
          <a:lstStyle/>
          <a:p>
            <a:r>
              <a:rPr lang="en-US" dirty="0" smtClean="0"/>
              <a:t>What factors contributed to the spread of Tucker’s fake news?</a:t>
            </a:r>
          </a:p>
          <a:p>
            <a:r>
              <a:rPr lang="en-US" dirty="0" smtClean="0"/>
              <a:t>What were the results of the initial tweet?</a:t>
            </a:r>
          </a:p>
          <a:p>
            <a:r>
              <a:rPr lang="en-US" dirty="0" smtClean="0"/>
              <a:t>What were the key moments involved in the circulation of the tweet? </a:t>
            </a:r>
          </a:p>
          <a:p>
            <a:r>
              <a:rPr lang="en-US" dirty="0" smtClean="0"/>
              <a:t>What might Tucker have tweeted instead which would not have generated such a huge backlash?</a:t>
            </a:r>
            <a:endParaRPr lang="en-US" dirty="0"/>
          </a:p>
        </p:txBody>
      </p:sp>
    </p:spTree>
    <p:extLst>
      <p:ext uri="{BB962C8B-B14F-4D97-AF65-F5344CB8AC3E}">
        <p14:creationId xmlns:p14="http://schemas.microsoft.com/office/powerpoint/2010/main" val="19504298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3599C7-2A75-A449-AE1E-94E279892F40}"/>
              </a:ext>
            </a:extLst>
          </p:cNvPr>
          <p:cNvSpPr>
            <a:spLocks noGrp="1"/>
          </p:cNvSpPr>
          <p:nvPr>
            <p:ph type="title"/>
          </p:nvPr>
        </p:nvSpPr>
        <p:spPr/>
        <p:txBody>
          <a:bodyPr/>
          <a:lstStyle/>
          <a:p>
            <a:r>
              <a:rPr lang="en-GB" b="1" dirty="0"/>
              <a:t>Real life consequences.</a:t>
            </a:r>
            <a:endParaRPr lang="en-US" b="1" dirty="0"/>
          </a:p>
        </p:txBody>
      </p:sp>
      <p:sp>
        <p:nvSpPr>
          <p:cNvPr id="3" name="Content Placeholder 2">
            <a:extLst>
              <a:ext uri="{FF2B5EF4-FFF2-40B4-BE49-F238E27FC236}">
                <a16:creationId xmlns:a16="http://schemas.microsoft.com/office/drawing/2014/main" xmlns="" id="{0848DDE7-2824-0446-B5F3-09DB364DA06F}"/>
              </a:ext>
            </a:extLst>
          </p:cNvPr>
          <p:cNvSpPr>
            <a:spLocks noGrp="1"/>
          </p:cNvSpPr>
          <p:nvPr>
            <p:ph idx="1"/>
          </p:nvPr>
        </p:nvSpPr>
        <p:spPr>
          <a:xfrm>
            <a:off x="838200" y="1593216"/>
            <a:ext cx="10515600" cy="4990464"/>
          </a:xfrm>
        </p:spPr>
        <p:txBody>
          <a:bodyPr>
            <a:normAutofit/>
          </a:bodyPr>
          <a:lstStyle/>
          <a:p>
            <a:pPr marL="0" indent="0">
              <a:buNone/>
            </a:pPr>
            <a:r>
              <a:rPr lang="en-GB" sz="3600" dirty="0"/>
              <a:t>Fake news can often seem like a petty </a:t>
            </a:r>
            <a:r>
              <a:rPr lang="en-GB" sz="3600" dirty="0" smtClean="0"/>
              <a:t>nuisance, perhaps </a:t>
            </a:r>
            <a:r>
              <a:rPr lang="en-GB" sz="3600" dirty="0"/>
              <a:t>giving you misleading information about a celebrity or TV show. </a:t>
            </a:r>
          </a:p>
          <a:p>
            <a:pPr marL="0" indent="0">
              <a:buNone/>
            </a:pPr>
            <a:r>
              <a:rPr lang="en-GB" sz="3600" dirty="0"/>
              <a:t>However, fake news can have dangerous consequences. </a:t>
            </a:r>
          </a:p>
          <a:p>
            <a:pPr marL="0" indent="0">
              <a:buNone/>
            </a:pPr>
            <a:r>
              <a:rPr lang="en-GB" sz="3600" dirty="0"/>
              <a:t>It can use scaremongering to build upon underlying fears felt by a society. This can lead to panic, distrust or the stirring up of hate against individuals, minority groups or even whole countries or nationalities.</a:t>
            </a:r>
          </a:p>
          <a:p>
            <a:endParaRPr lang="en-GB" dirty="0"/>
          </a:p>
        </p:txBody>
      </p:sp>
    </p:spTree>
    <p:extLst>
      <p:ext uri="{BB962C8B-B14F-4D97-AF65-F5344CB8AC3E}">
        <p14:creationId xmlns:p14="http://schemas.microsoft.com/office/powerpoint/2010/main" val="30062966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49C18D54-68CB-4F4A-8B5F-6FEBAC34228C}"/>
              </a:ext>
            </a:extLst>
          </p:cNvPr>
          <p:cNvSpPr>
            <a:spLocks noGrp="1"/>
          </p:cNvSpPr>
          <p:nvPr>
            <p:ph idx="1"/>
          </p:nvPr>
        </p:nvSpPr>
        <p:spPr>
          <a:xfrm>
            <a:off x="682558" y="4114958"/>
            <a:ext cx="10515600" cy="5486083"/>
          </a:xfrm>
        </p:spPr>
        <p:txBody>
          <a:bodyPr>
            <a:normAutofit/>
          </a:bodyPr>
          <a:lstStyle/>
          <a:p>
            <a:pPr marL="0" indent="0">
              <a:buNone/>
            </a:pPr>
            <a:endParaRPr lang="en-GB" dirty="0"/>
          </a:p>
          <a:p>
            <a:pPr marL="0" indent="0">
              <a:buNone/>
            </a:pPr>
            <a:r>
              <a:rPr lang="en-GB" sz="3200" dirty="0"/>
              <a:t>Stories online suggested Hillary Clinton and her senior aides were running a child abuse ring from the restaurant. In December, a man travelled hundreds of miles across America to hold </a:t>
            </a:r>
            <a:r>
              <a:rPr lang="en-GB" sz="3200" dirty="0"/>
              <a:t>a</a:t>
            </a:r>
            <a:r>
              <a:rPr lang="en-GB" sz="3200" dirty="0" smtClean="0"/>
              <a:t> </a:t>
            </a:r>
            <a:r>
              <a:rPr lang="en-GB" sz="3200" dirty="0"/>
              <a:t>restaurant up at gunpoint.</a:t>
            </a:r>
          </a:p>
          <a:p>
            <a:endParaRPr lang="en-US" dirty="0"/>
          </a:p>
        </p:txBody>
      </p:sp>
      <p:pic>
        <p:nvPicPr>
          <p:cNvPr id="5" name="Picture 4">
            <a:extLst>
              <a:ext uri="{FF2B5EF4-FFF2-40B4-BE49-F238E27FC236}">
                <a16:creationId xmlns:a16="http://schemas.microsoft.com/office/drawing/2014/main" xmlns="" id="{54E1EEAC-F9DD-8E44-B24E-63572CB791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8486" y="170075"/>
            <a:ext cx="7829887" cy="4207372"/>
          </a:xfrm>
          <a:prstGeom prst="rect">
            <a:avLst/>
          </a:prstGeom>
        </p:spPr>
      </p:pic>
    </p:spTree>
    <p:extLst>
      <p:ext uri="{BB962C8B-B14F-4D97-AF65-F5344CB8AC3E}">
        <p14:creationId xmlns:p14="http://schemas.microsoft.com/office/powerpoint/2010/main" val="6967322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xmlns="" id="{E4EB8A11-BCB0-5840-BC8F-B8FCF52602E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7687" y="889794"/>
            <a:ext cx="10515600" cy="2628900"/>
          </a:xfrm>
          <a:prstGeom prst="rect">
            <a:avLst/>
          </a:prstGeom>
        </p:spPr>
      </p:pic>
      <p:sp>
        <p:nvSpPr>
          <p:cNvPr id="6" name="TextBox 5">
            <a:extLst>
              <a:ext uri="{FF2B5EF4-FFF2-40B4-BE49-F238E27FC236}">
                <a16:creationId xmlns:a16="http://schemas.microsoft.com/office/drawing/2014/main" xmlns="" id="{C2949692-0CE3-104D-AADC-8C29CB227DE1}"/>
              </a:ext>
            </a:extLst>
          </p:cNvPr>
          <p:cNvSpPr txBox="1"/>
          <p:nvPr/>
        </p:nvSpPr>
        <p:spPr>
          <a:xfrm>
            <a:off x="577174" y="4066162"/>
            <a:ext cx="10776626" cy="2092881"/>
          </a:xfrm>
          <a:prstGeom prst="rect">
            <a:avLst/>
          </a:prstGeom>
          <a:noFill/>
        </p:spPr>
        <p:txBody>
          <a:bodyPr wrap="square" rtlCol="0">
            <a:spAutoFit/>
          </a:bodyPr>
          <a:lstStyle/>
          <a:p>
            <a:r>
              <a:rPr lang="en-GB" sz="2800" dirty="0"/>
              <a:t>A made-up quote from Israel’s defence minister, </a:t>
            </a:r>
            <a:r>
              <a:rPr lang="en-GB" sz="2800" dirty="0" smtClean="0"/>
              <a:t>spread </a:t>
            </a:r>
            <a:r>
              <a:rPr lang="en-GB" sz="2800" dirty="0" smtClean="0"/>
              <a:t>online</a:t>
            </a:r>
            <a:r>
              <a:rPr lang="en-GB" sz="2800" dirty="0"/>
              <a:t>, suggested Israel was considering a nuclear strike on Pakistan. Pakistan’s defence minister responded on Twitter: ‘Israel forgets Pakistan is a nuclear state too’.</a:t>
            </a:r>
          </a:p>
          <a:p>
            <a:endParaRPr lang="en-US" dirty="0"/>
          </a:p>
        </p:txBody>
      </p:sp>
    </p:spTree>
    <p:extLst>
      <p:ext uri="{BB962C8B-B14F-4D97-AF65-F5344CB8AC3E}">
        <p14:creationId xmlns:p14="http://schemas.microsoft.com/office/powerpoint/2010/main" val="747809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67798" y="1225685"/>
            <a:ext cx="4243113" cy="2633015"/>
          </a:xfrm>
          <a:prstGeom prst="round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AU" sz="3200" b="1" dirty="0"/>
              <a:t>Fact:  </a:t>
            </a:r>
            <a:r>
              <a:rPr lang="en-AU" sz="3200" dirty="0"/>
              <a:t>A thing that is known or proved to be true</a:t>
            </a:r>
          </a:p>
        </p:txBody>
      </p:sp>
      <p:sp>
        <p:nvSpPr>
          <p:cNvPr id="5" name="Rounded Rectangle 4"/>
          <p:cNvSpPr/>
          <p:nvPr/>
        </p:nvSpPr>
        <p:spPr>
          <a:xfrm>
            <a:off x="6439710" y="1225685"/>
            <a:ext cx="5118601" cy="2652401"/>
          </a:xfrm>
          <a:prstGeom prst="roundRect">
            <a:avLst/>
          </a:prstGeom>
          <a:solidFill>
            <a:schemeClr val="bg1"/>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AU" sz="3200" b="1" dirty="0">
                <a:solidFill>
                  <a:schemeClr val="tx1"/>
                </a:solidFill>
              </a:rPr>
              <a:t>Opinion:  </a:t>
            </a:r>
            <a:r>
              <a:rPr lang="en-AU" sz="3200" dirty="0">
                <a:solidFill>
                  <a:schemeClr val="tx1"/>
                </a:solidFill>
              </a:rPr>
              <a:t>A view or judgement formed about something, not necessarily based on fact or knowledge</a:t>
            </a:r>
          </a:p>
        </p:txBody>
      </p:sp>
      <p:sp>
        <p:nvSpPr>
          <p:cNvPr id="8" name="Rounded Rectangle 7"/>
          <p:cNvSpPr/>
          <p:nvPr/>
        </p:nvSpPr>
        <p:spPr>
          <a:xfrm>
            <a:off x="367798" y="5428291"/>
            <a:ext cx="11190514" cy="1050330"/>
          </a:xfrm>
          <a:prstGeom prst="round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AU" sz="2800" b="1" dirty="0">
                <a:solidFill>
                  <a:schemeClr val="tx1"/>
                </a:solidFill>
              </a:rPr>
              <a:t>Whilst the news often contains a mix of fact and opinion.  Fake news is commonly misleading in its incorrect use of opinions as facts.</a:t>
            </a:r>
          </a:p>
        </p:txBody>
      </p:sp>
      <p:sp>
        <p:nvSpPr>
          <p:cNvPr id="3" name="TextBox 2"/>
          <p:cNvSpPr txBox="1"/>
          <p:nvPr/>
        </p:nvSpPr>
        <p:spPr>
          <a:xfrm>
            <a:off x="875489" y="321052"/>
            <a:ext cx="10175132" cy="584775"/>
          </a:xfrm>
          <a:prstGeom prst="rect">
            <a:avLst/>
          </a:prstGeom>
          <a:noFill/>
        </p:spPr>
        <p:txBody>
          <a:bodyPr wrap="square" rtlCol="0">
            <a:spAutoFit/>
          </a:bodyPr>
          <a:lstStyle/>
          <a:p>
            <a:r>
              <a:rPr lang="en-US" sz="3200" b="1" dirty="0"/>
              <a:t>Fact VS Opinion – Know the difference!</a:t>
            </a:r>
          </a:p>
        </p:txBody>
      </p:sp>
      <p:sp>
        <p:nvSpPr>
          <p:cNvPr id="6" name="Down Arrow 5"/>
          <p:cNvSpPr/>
          <p:nvPr/>
        </p:nvSpPr>
        <p:spPr>
          <a:xfrm>
            <a:off x="4747098" y="3878086"/>
            <a:ext cx="1692612" cy="13359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55536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534B67-DDCB-0E4A-9652-CB107BB2F767}"/>
              </a:ext>
            </a:extLst>
          </p:cNvPr>
          <p:cNvSpPr>
            <a:spLocks noGrp="1"/>
          </p:cNvSpPr>
          <p:nvPr>
            <p:ph type="title"/>
          </p:nvPr>
        </p:nvSpPr>
        <p:spPr/>
        <p:txBody>
          <a:bodyPr/>
          <a:lstStyle/>
          <a:p>
            <a:r>
              <a:rPr lang="en-GB" dirty="0"/>
              <a:t>Some forms of fake news:</a:t>
            </a:r>
            <a:endParaRPr lang="en-US" dirty="0"/>
          </a:p>
        </p:txBody>
      </p:sp>
      <p:sp>
        <p:nvSpPr>
          <p:cNvPr id="3" name="Content Placeholder 2">
            <a:extLst>
              <a:ext uri="{FF2B5EF4-FFF2-40B4-BE49-F238E27FC236}">
                <a16:creationId xmlns:a16="http://schemas.microsoft.com/office/drawing/2014/main" xmlns="" id="{87F35E1B-673D-3245-A971-A2B6858C015C}"/>
              </a:ext>
            </a:extLst>
          </p:cNvPr>
          <p:cNvSpPr>
            <a:spLocks noGrp="1"/>
          </p:cNvSpPr>
          <p:nvPr>
            <p:ph idx="1"/>
          </p:nvPr>
        </p:nvSpPr>
        <p:spPr>
          <a:xfrm>
            <a:off x="838200" y="1383957"/>
            <a:ext cx="10515600" cy="4793006"/>
          </a:xfrm>
        </p:spPr>
        <p:txBody>
          <a:bodyPr>
            <a:normAutofit fontScale="92500" lnSpcReduction="10000"/>
          </a:bodyPr>
          <a:lstStyle/>
          <a:p>
            <a:r>
              <a:rPr lang="en-GB" b="1" dirty="0"/>
              <a:t>Viral hoax </a:t>
            </a:r>
            <a:r>
              <a:rPr lang="en-GB" dirty="0"/>
              <a:t>– These will often lack wider motives beyond ridiculing those who believe them. However, credible news outlets can accidentally circulate the hoax into the wider public domain if they report it without checking the facts. </a:t>
            </a:r>
          </a:p>
          <a:p>
            <a:r>
              <a:rPr lang="en-GB" b="1" dirty="0"/>
              <a:t>Clickbait</a:t>
            </a:r>
            <a:r>
              <a:rPr lang="en-GB" dirty="0"/>
              <a:t> - a method of enticing online users to click on links, content and ads by using sensationalist, crude or misleading headlines. </a:t>
            </a:r>
          </a:p>
          <a:p>
            <a:r>
              <a:rPr lang="en-GB" b="1" dirty="0"/>
              <a:t>Satirical news sites/stories </a:t>
            </a:r>
            <a:r>
              <a:rPr lang="en-GB" dirty="0"/>
              <a:t>– intentional news parodies which may use satire or fanciful hypothetical examples to make a point. However, some readers may mistake it as fact, especially if its source becomes unclear when stories get shared on social media feeds.</a:t>
            </a:r>
          </a:p>
          <a:p>
            <a:r>
              <a:rPr lang="en-GB" b="1" dirty="0"/>
              <a:t>Biased news </a:t>
            </a:r>
            <a:r>
              <a:rPr lang="en-GB" dirty="0"/>
              <a:t>- events told from a particular point of view, usually full of exaggerations and often missing vital facts.  The purpose is to get readers to think a certain way about a story.</a:t>
            </a:r>
          </a:p>
          <a:p>
            <a:endParaRPr lang="en-US" dirty="0"/>
          </a:p>
        </p:txBody>
      </p:sp>
    </p:spTree>
    <p:extLst>
      <p:ext uri="{BB962C8B-B14F-4D97-AF65-F5344CB8AC3E}">
        <p14:creationId xmlns:p14="http://schemas.microsoft.com/office/powerpoint/2010/main" val="26793181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7AC95D-034E-BC4E-8D3B-80AE919D1EA1}"/>
              </a:ext>
            </a:extLst>
          </p:cNvPr>
          <p:cNvSpPr>
            <a:spLocks noGrp="1"/>
          </p:cNvSpPr>
          <p:nvPr>
            <p:ph type="title"/>
          </p:nvPr>
        </p:nvSpPr>
        <p:spPr/>
        <p:txBody>
          <a:bodyPr/>
          <a:lstStyle/>
          <a:p>
            <a:r>
              <a:rPr lang="en-GB" dirty="0"/>
              <a:t>Activity: Create a ‘clickbait’ headline</a:t>
            </a:r>
            <a:endParaRPr lang="en-US" dirty="0"/>
          </a:p>
        </p:txBody>
      </p:sp>
      <p:pic>
        <p:nvPicPr>
          <p:cNvPr id="5" name="Content Placeholder 4">
            <a:extLst>
              <a:ext uri="{FF2B5EF4-FFF2-40B4-BE49-F238E27FC236}">
                <a16:creationId xmlns:a16="http://schemas.microsoft.com/office/drawing/2014/main" xmlns="" id="{20FA731E-C984-1648-90F1-B747B96BAD5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7808" y="1551326"/>
            <a:ext cx="3533359" cy="5152816"/>
          </a:xfrm>
        </p:spPr>
      </p:pic>
      <p:pic>
        <p:nvPicPr>
          <p:cNvPr id="7" name="Picture 6">
            <a:extLst>
              <a:ext uri="{FF2B5EF4-FFF2-40B4-BE49-F238E27FC236}">
                <a16:creationId xmlns:a16="http://schemas.microsoft.com/office/drawing/2014/main" xmlns="" id="{ACC612EA-92D6-9047-AA75-2167F6D5A3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9083" y="2868742"/>
            <a:ext cx="3289300" cy="3378200"/>
          </a:xfrm>
          <a:prstGeom prst="rect">
            <a:avLst/>
          </a:prstGeom>
        </p:spPr>
      </p:pic>
      <p:pic>
        <p:nvPicPr>
          <p:cNvPr id="9" name="Picture 8">
            <a:extLst>
              <a:ext uri="{FF2B5EF4-FFF2-40B4-BE49-F238E27FC236}">
                <a16:creationId xmlns:a16="http://schemas.microsoft.com/office/drawing/2014/main" xmlns="" id="{D9B7372D-4850-3648-872D-D43DF1AA01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6300" y="2411542"/>
            <a:ext cx="4965700" cy="4292600"/>
          </a:xfrm>
          <a:prstGeom prst="rect">
            <a:avLst/>
          </a:prstGeom>
        </p:spPr>
      </p:pic>
      <p:sp>
        <p:nvSpPr>
          <p:cNvPr id="10" name="TextBox 9">
            <a:extLst>
              <a:ext uri="{FF2B5EF4-FFF2-40B4-BE49-F238E27FC236}">
                <a16:creationId xmlns:a16="http://schemas.microsoft.com/office/drawing/2014/main" xmlns="" id="{53604DB0-1DAE-7B42-8C7F-E8092CE14D5A}"/>
              </a:ext>
            </a:extLst>
          </p:cNvPr>
          <p:cNvSpPr txBox="1"/>
          <p:nvPr/>
        </p:nvSpPr>
        <p:spPr>
          <a:xfrm>
            <a:off x="3859083" y="1551326"/>
            <a:ext cx="7014863" cy="646331"/>
          </a:xfrm>
          <a:prstGeom prst="rect">
            <a:avLst/>
          </a:prstGeom>
          <a:noFill/>
        </p:spPr>
        <p:txBody>
          <a:bodyPr wrap="square" rtlCol="0">
            <a:spAutoFit/>
          </a:bodyPr>
          <a:lstStyle/>
          <a:p>
            <a:r>
              <a:rPr lang="en-GB" dirty="0"/>
              <a:t>Using 20 words or less, write a ‘clickbait’ headline you might see on a social media platform, base your piece on a current news affair.</a:t>
            </a:r>
            <a:endParaRPr lang="en-US" dirty="0"/>
          </a:p>
        </p:txBody>
      </p:sp>
    </p:spTree>
    <p:extLst>
      <p:ext uri="{BB962C8B-B14F-4D97-AF65-F5344CB8AC3E}">
        <p14:creationId xmlns:p14="http://schemas.microsoft.com/office/powerpoint/2010/main" val="14156884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‘Fake news’?</a:t>
            </a:r>
          </a:p>
        </p:txBody>
      </p:sp>
      <p:sp>
        <p:nvSpPr>
          <p:cNvPr id="3" name="Content Placeholder 2"/>
          <p:cNvSpPr>
            <a:spLocks noGrp="1"/>
          </p:cNvSpPr>
          <p:nvPr>
            <p:ph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What might the term ‘fake news’ mean?</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a:t>Where might you find fake news?</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a:t>Can you think of any examples of fake news you’ve seen or heard about?</a:t>
            </a:r>
          </a:p>
        </p:txBody>
      </p:sp>
    </p:spTree>
    <p:extLst>
      <p:ext uri="{BB962C8B-B14F-4D97-AF65-F5344CB8AC3E}">
        <p14:creationId xmlns:p14="http://schemas.microsoft.com/office/powerpoint/2010/main" val="12683152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1373D6-CB54-784B-B7CB-8AB7BA0FE648}"/>
              </a:ext>
            </a:extLst>
          </p:cNvPr>
          <p:cNvSpPr>
            <a:spLocks noGrp="1"/>
          </p:cNvSpPr>
          <p:nvPr>
            <p:ph type="title"/>
          </p:nvPr>
        </p:nvSpPr>
        <p:spPr/>
        <p:txBody>
          <a:bodyPr/>
          <a:lstStyle/>
          <a:p>
            <a:r>
              <a:rPr lang="en-GB" dirty="0"/>
              <a:t>How to spot fake news:</a:t>
            </a:r>
            <a:endParaRPr lang="en-US" dirty="0"/>
          </a:p>
        </p:txBody>
      </p:sp>
      <p:sp>
        <p:nvSpPr>
          <p:cNvPr id="3" name="Content Placeholder 2">
            <a:extLst>
              <a:ext uri="{FF2B5EF4-FFF2-40B4-BE49-F238E27FC236}">
                <a16:creationId xmlns:a16="http://schemas.microsoft.com/office/drawing/2014/main" xmlns="" id="{ADF0B1E5-ABCA-B841-9E0B-71F83B7E703F}"/>
              </a:ext>
            </a:extLst>
          </p:cNvPr>
          <p:cNvSpPr>
            <a:spLocks noGrp="1"/>
          </p:cNvSpPr>
          <p:nvPr>
            <p:ph idx="1"/>
          </p:nvPr>
        </p:nvSpPr>
        <p:spPr>
          <a:xfrm>
            <a:off x="838200" y="1482810"/>
            <a:ext cx="10515600" cy="4999269"/>
          </a:xfrm>
        </p:spPr>
        <p:txBody>
          <a:bodyPr>
            <a:normAutofit fontScale="92500" lnSpcReduction="10000"/>
          </a:bodyPr>
          <a:lstStyle/>
          <a:p>
            <a:r>
              <a:rPr lang="en-GB" b="1" dirty="0"/>
              <a:t>Check the source </a:t>
            </a:r>
            <a:r>
              <a:rPr lang="en-GB" dirty="0"/>
              <a:t>– Look past the story to consider the website, its mission and its contact information. Pay attention to the domain and URL – trusted news organisations have a standard form you will be familiar with e.g. .com/</a:t>
            </a:r>
            <a:r>
              <a:rPr lang="en-GB" dirty="0" err="1"/>
              <a:t>.net</a:t>
            </a:r>
            <a:r>
              <a:rPr lang="en-GB" dirty="0"/>
              <a:t>/.org/.</a:t>
            </a:r>
            <a:r>
              <a:rPr lang="en-GB" dirty="0" err="1"/>
              <a:t>co.uk</a:t>
            </a:r>
            <a:endParaRPr lang="en-GB" dirty="0"/>
          </a:p>
          <a:p>
            <a:r>
              <a:rPr lang="en-GB" b="1" dirty="0"/>
              <a:t>Check the author </a:t>
            </a:r>
            <a:r>
              <a:rPr lang="en-GB" dirty="0"/>
              <a:t>– Are they credible? Are they real? Do they have more than one published story?</a:t>
            </a:r>
          </a:p>
          <a:p>
            <a:r>
              <a:rPr lang="en-GB" b="1" dirty="0"/>
              <a:t>Read beyond the headline </a:t>
            </a:r>
            <a:r>
              <a:rPr lang="en-GB" dirty="0"/>
              <a:t>– Don’t be a victim of clickbait. Headlines are often made to be shocking without a story to back them up. What is the whole story? </a:t>
            </a:r>
          </a:p>
          <a:p>
            <a:r>
              <a:rPr lang="en-GB" b="1" dirty="0"/>
              <a:t>Check for supporting sources </a:t>
            </a:r>
            <a:r>
              <a:rPr lang="en-GB" dirty="0"/>
              <a:t>- A lack of supporting quotes or research should be a warning sign. Genuine news stories will often include multiple quotes from experts or professionals in the field. Are there named sources (‘Sources say’ or an unnamed source offers little value)? </a:t>
            </a:r>
            <a:endParaRPr lang="en-US" b="1" dirty="0"/>
          </a:p>
        </p:txBody>
      </p:sp>
    </p:spTree>
    <p:extLst>
      <p:ext uri="{BB962C8B-B14F-4D97-AF65-F5344CB8AC3E}">
        <p14:creationId xmlns:p14="http://schemas.microsoft.com/office/powerpoint/2010/main" val="9211012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1293F540-E861-6943-85FA-AC01CCA4373F}"/>
              </a:ext>
            </a:extLst>
          </p:cNvPr>
          <p:cNvSpPr>
            <a:spLocks noGrp="1"/>
          </p:cNvSpPr>
          <p:nvPr>
            <p:ph idx="1"/>
          </p:nvPr>
        </p:nvSpPr>
        <p:spPr>
          <a:xfrm>
            <a:off x="838200" y="593124"/>
            <a:ext cx="10515600" cy="5583839"/>
          </a:xfrm>
        </p:spPr>
        <p:txBody>
          <a:bodyPr/>
          <a:lstStyle/>
          <a:p>
            <a:r>
              <a:rPr lang="en-GB" b="1" dirty="0"/>
              <a:t>Could it be a joke? </a:t>
            </a:r>
            <a:r>
              <a:rPr lang="en-GB" dirty="0"/>
              <a:t>– If the story seems too bizarre, unexpected or funny then it may be an online prank, hoax or satirical piece. Research the story, site or author further to make sure. </a:t>
            </a:r>
          </a:p>
          <a:p>
            <a:r>
              <a:rPr lang="en-GB" b="1" dirty="0"/>
              <a:t>Ask for a second opinion </a:t>
            </a:r>
            <a:r>
              <a:rPr lang="en-GB" dirty="0"/>
              <a:t>– If the story is genuine then there should be more information elsewhere that will confirm it. Search the quote or statement using a search engine or fact checking site to see if it is  backed up elsewhere. You could also discuss the story with a trusted adult or professional and get their opinion.  </a:t>
            </a:r>
          </a:p>
          <a:p>
            <a:r>
              <a:rPr lang="en-GB" b="1" dirty="0"/>
              <a:t>Check the date </a:t>
            </a:r>
            <a:r>
              <a:rPr lang="en-GB" dirty="0"/>
              <a:t>– Old news stories can easily recirculate yet they will often hold little relevance for current debates or affairs. They may also have been disproved or rewritten since their original publication.</a:t>
            </a:r>
            <a:endParaRPr lang="en-US" b="1" dirty="0"/>
          </a:p>
        </p:txBody>
      </p:sp>
    </p:spTree>
    <p:extLst>
      <p:ext uri="{BB962C8B-B14F-4D97-AF65-F5344CB8AC3E}">
        <p14:creationId xmlns:p14="http://schemas.microsoft.com/office/powerpoint/2010/main" val="6694414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76F5D4-62AD-114B-8AA7-A0FCB0546F17}"/>
              </a:ext>
            </a:extLst>
          </p:cNvPr>
          <p:cNvSpPr>
            <a:spLocks noGrp="1"/>
          </p:cNvSpPr>
          <p:nvPr>
            <p:ph type="title"/>
          </p:nvPr>
        </p:nvSpPr>
        <p:spPr/>
        <p:txBody>
          <a:bodyPr/>
          <a:lstStyle/>
          <a:p>
            <a:endParaRPr lang="en-US" b="1" dirty="0"/>
          </a:p>
        </p:txBody>
      </p:sp>
      <p:sp>
        <p:nvSpPr>
          <p:cNvPr id="3" name="Content Placeholder 2">
            <a:extLst>
              <a:ext uri="{FF2B5EF4-FFF2-40B4-BE49-F238E27FC236}">
                <a16:creationId xmlns:a16="http://schemas.microsoft.com/office/drawing/2014/main" xmlns="" id="{1BEC2EC5-AD74-EE4E-9202-690E004417C6}"/>
              </a:ext>
            </a:extLst>
          </p:cNvPr>
          <p:cNvSpPr>
            <a:spLocks noGrp="1"/>
          </p:cNvSpPr>
          <p:nvPr>
            <p:ph idx="1"/>
          </p:nvPr>
        </p:nvSpPr>
        <p:spPr/>
        <p:txBody>
          <a:bodyPr/>
          <a:lstStyle/>
          <a:p>
            <a:pPr marL="0" indent="0">
              <a:buNone/>
            </a:pPr>
            <a:r>
              <a:rPr lang="en-GB" sz="5400" b="1" dirty="0"/>
              <a:t>THINK before you share, retweet, ‘like’ or send a story. </a:t>
            </a:r>
          </a:p>
          <a:p>
            <a:pPr marL="0" indent="0">
              <a:buNone/>
            </a:pPr>
            <a:endParaRPr lang="en-GB" sz="5400" b="1" dirty="0"/>
          </a:p>
          <a:p>
            <a:pPr marL="0" indent="0">
              <a:buNone/>
            </a:pPr>
            <a:r>
              <a:rPr lang="en-GB" sz="5400" b="1" dirty="0"/>
              <a:t>Don’t add strength to fake news. </a:t>
            </a:r>
          </a:p>
          <a:p>
            <a:pPr marL="0" indent="0">
              <a:buNone/>
            </a:pPr>
            <a:endParaRPr lang="en-GB" b="1" dirty="0"/>
          </a:p>
          <a:p>
            <a:pPr marL="0" indent="0">
              <a:buNone/>
            </a:pPr>
            <a:endParaRPr lang="en-GB" b="1" dirty="0"/>
          </a:p>
          <a:p>
            <a:pPr marL="0" indent="0">
              <a:buNone/>
            </a:pPr>
            <a:endParaRPr lang="en-GB" dirty="0"/>
          </a:p>
          <a:p>
            <a:pPr marL="0" indent="0">
              <a:buNone/>
            </a:pPr>
            <a:endParaRPr lang="en-GB" dirty="0"/>
          </a:p>
        </p:txBody>
      </p:sp>
    </p:spTree>
    <p:extLst>
      <p:ext uri="{BB962C8B-B14F-4D97-AF65-F5344CB8AC3E}">
        <p14:creationId xmlns:p14="http://schemas.microsoft.com/office/powerpoint/2010/main" val="34483345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B618BB-BA4B-0B44-94D6-213E49475644}"/>
              </a:ext>
            </a:extLst>
          </p:cNvPr>
          <p:cNvSpPr>
            <a:spLocks noGrp="1"/>
          </p:cNvSpPr>
          <p:nvPr>
            <p:ph type="title"/>
          </p:nvPr>
        </p:nvSpPr>
        <p:spPr/>
        <p:txBody>
          <a:bodyPr/>
          <a:lstStyle/>
          <a:p>
            <a:r>
              <a:rPr lang="en-GB" dirty="0"/>
              <a:t>Activity: Create a fake news story</a:t>
            </a:r>
            <a:endParaRPr lang="en-US" dirty="0"/>
          </a:p>
        </p:txBody>
      </p:sp>
      <p:sp>
        <p:nvSpPr>
          <p:cNvPr id="3" name="Content Placeholder 2">
            <a:extLst>
              <a:ext uri="{FF2B5EF4-FFF2-40B4-BE49-F238E27FC236}">
                <a16:creationId xmlns:a16="http://schemas.microsoft.com/office/drawing/2014/main" xmlns="" id="{F1BDE67B-8938-F44B-89D7-C6F54FEBC6E1}"/>
              </a:ext>
            </a:extLst>
          </p:cNvPr>
          <p:cNvSpPr>
            <a:spLocks noGrp="1"/>
          </p:cNvSpPr>
          <p:nvPr>
            <p:ph idx="1"/>
          </p:nvPr>
        </p:nvSpPr>
        <p:spPr/>
        <p:txBody>
          <a:bodyPr/>
          <a:lstStyle/>
          <a:p>
            <a:pPr marL="0" indent="0">
              <a:buNone/>
            </a:pPr>
            <a:r>
              <a:rPr lang="en-GB" dirty="0"/>
              <a:t>In pairs or small groups write a 300-word fake news story which could fool the public.</a:t>
            </a:r>
          </a:p>
          <a:p>
            <a:pPr marL="0" indent="0">
              <a:buNone/>
            </a:pPr>
            <a:endParaRPr lang="en-GB" dirty="0"/>
          </a:p>
          <a:p>
            <a:pPr>
              <a:buFontTx/>
              <a:buChar char="-"/>
            </a:pPr>
            <a:r>
              <a:rPr lang="en-GB" dirty="0"/>
              <a:t>Make up some fake research or data which could persuade people that your story is real.</a:t>
            </a:r>
          </a:p>
          <a:p>
            <a:pPr>
              <a:buFontTx/>
              <a:buChar char="-"/>
            </a:pPr>
            <a:r>
              <a:rPr lang="en-GB" dirty="0"/>
              <a:t>Include some quotes which could make your story seem more reliable</a:t>
            </a:r>
          </a:p>
          <a:p>
            <a:pPr>
              <a:buFontTx/>
              <a:buChar char="-"/>
            </a:pPr>
            <a:r>
              <a:rPr lang="en-GB" dirty="0"/>
              <a:t>Try to include some wild exaggerations and expressive language</a:t>
            </a:r>
          </a:p>
          <a:p>
            <a:pPr>
              <a:buFontTx/>
              <a:buChar char="-"/>
            </a:pPr>
            <a:r>
              <a:rPr lang="en-GB" dirty="0"/>
              <a:t>Remember to give your story a source, date and author.</a:t>
            </a:r>
          </a:p>
          <a:p>
            <a:endParaRPr lang="en-US" dirty="0"/>
          </a:p>
        </p:txBody>
      </p:sp>
    </p:spTree>
    <p:extLst>
      <p:ext uri="{BB962C8B-B14F-4D97-AF65-F5344CB8AC3E}">
        <p14:creationId xmlns:p14="http://schemas.microsoft.com/office/powerpoint/2010/main" val="21756720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B4AB46-9722-8447-8B98-B5835E0D807D}"/>
              </a:ext>
            </a:extLst>
          </p:cNvPr>
          <p:cNvSpPr>
            <a:spLocks noGrp="1"/>
          </p:cNvSpPr>
          <p:nvPr>
            <p:ph type="title"/>
          </p:nvPr>
        </p:nvSpPr>
        <p:spPr/>
        <p:txBody>
          <a:bodyPr/>
          <a:lstStyle/>
          <a:p>
            <a:r>
              <a:rPr lang="en-GB" dirty="0"/>
              <a:t>Discussion…</a:t>
            </a:r>
            <a:endParaRPr lang="en-US" dirty="0"/>
          </a:p>
        </p:txBody>
      </p:sp>
      <p:sp>
        <p:nvSpPr>
          <p:cNvPr id="3" name="Content Placeholder 2">
            <a:extLst>
              <a:ext uri="{FF2B5EF4-FFF2-40B4-BE49-F238E27FC236}">
                <a16:creationId xmlns:a16="http://schemas.microsoft.com/office/drawing/2014/main" xmlns="" id="{947382AE-EFCC-7247-BA85-9F0FA539A74D}"/>
              </a:ext>
            </a:extLst>
          </p:cNvPr>
          <p:cNvSpPr>
            <a:spLocks noGrp="1"/>
          </p:cNvSpPr>
          <p:nvPr>
            <p:ph idx="1"/>
          </p:nvPr>
        </p:nvSpPr>
        <p:spPr/>
        <p:txBody>
          <a:bodyPr/>
          <a:lstStyle/>
          <a:p>
            <a:r>
              <a:rPr lang="en-GB" dirty="0"/>
              <a:t>How might someone determine that your story is fake?</a:t>
            </a:r>
          </a:p>
          <a:p>
            <a:r>
              <a:rPr lang="en-GB" dirty="0"/>
              <a:t>Where might you find your story published?</a:t>
            </a:r>
          </a:p>
          <a:p>
            <a:r>
              <a:rPr lang="en-GB" dirty="0"/>
              <a:t>Why is it important for people to be aware of fake news?</a:t>
            </a:r>
          </a:p>
          <a:p>
            <a:endParaRPr lang="en-US" dirty="0"/>
          </a:p>
        </p:txBody>
      </p:sp>
    </p:spTree>
    <p:extLst>
      <p:ext uri="{BB962C8B-B14F-4D97-AF65-F5344CB8AC3E}">
        <p14:creationId xmlns:p14="http://schemas.microsoft.com/office/powerpoint/2010/main" val="8211255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a:t>
            </a:r>
          </a:p>
        </p:txBody>
      </p:sp>
      <p:sp>
        <p:nvSpPr>
          <p:cNvPr id="3" name="Content Placeholder 2"/>
          <p:cNvSpPr>
            <a:spLocks noGrp="1"/>
          </p:cNvSpPr>
          <p:nvPr>
            <p:ph idx="1"/>
          </p:nvPr>
        </p:nvSpPr>
        <p:spPr/>
        <p:txBody>
          <a:bodyPr/>
          <a:lstStyle/>
          <a:p>
            <a:r>
              <a:rPr lang="en-US" b="1" dirty="0"/>
              <a:t>Fake news</a:t>
            </a:r>
            <a:r>
              <a:rPr lang="en-US" dirty="0"/>
              <a:t> refers to false, often sensational, information disseminated under the guise of news reporting.</a:t>
            </a:r>
          </a:p>
          <a:p>
            <a:r>
              <a:rPr lang="en-US" b="1" dirty="0"/>
              <a:t>Fake news</a:t>
            </a:r>
            <a:r>
              <a:rPr lang="en-US" dirty="0"/>
              <a:t> websites and channels produce their </a:t>
            </a:r>
            <a:r>
              <a:rPr lang="en-US" b="1" dirty="0"/>
              <a:t>fake news</a:t>
            </a:r>
            <a:r>
              <a:rPr lang="en-US" dirty="0"/>
              <a:t> content in order to mislead its consumers and spread misinformation via social networks and word-of-mouth.</a:t>
            </a:r>
          </a:p>
          <a:p>
            <a:r>
              <a:rPr lang="en-US" b="1" dirty="0"/>
              <a:t>Fake news</a:t>
            </a:r>
            <a:r>
              <a:rPr lang="en-US" dirty="0"/>
              <a:t> is often done to gain attention, to mislead, deceive or damage a reputation. </a:t>
            </a:r>
          </a:p>
        </p:txBody>
      </p:sp>
    </p:spTree>
    <p:extLst>
      <p:ext uri="{BB962C8B-B14F-4D97-AF65-F5344CB8AC3E}">
        <p14:creationId xmlns:p14="http://schemas.microsoft.com/office/powerpoint/2010/main" val="10878514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650" y="198438"/>
            <a:ext cx="10515600" cy="1325563"/>
          </a:xfrm>
        </p:spPr>
        <p:txBody>
          <a:bodyPr/>
          <a:lstStyle/>
          <a:p>
            <a:r>
              <a:rPr lang="en-AU" b="1" dirty="0">
                <a:latin typeface="+mn-lt"/>
              </a:rPr>
              <a:t>Why is it a problem?</a:t>
            </a:r>
          </a:p>
        </p:txBody>
      </p:sp>
      <p:sp>
        <p:nvSpPr>
          <p:cNvPr id="3" name="Content Placeholder 2"/>
          <p:cNvSpPr>
            <a:spLocks noGrp="1"/>
          </p:cNvSpPr>
          <p:nvPr>
            <p:ph idx="1"/>
          </p:nvPr>
        </p:nvSpPr>
        <p:spPr>
          <a:xfrm>
            <a:off x="247650" y="1524001"/>
            <a:ext cx="11696700" cy="4943474"/>
          </a:xfrm>
        </p:spPr>
        <p:txBody>
          <a:bodyPr>
            <a:normAutofit fontScale="85000" lnSpcReduction="10000"/>
          </a:bodyPr>
          <a:lstStyle/>
          <a:p>
            <a:pPr marL="0" indent="0">
              <a:buNone/>
            </a:pPr>
            <a:r>
              <a:rPr lang="en-AU" sz="2400" dirty="0"/>
              <a:t>Although news is frequently biased, we generally rely on it as a source of </a:t>
            </a:r>
            <a:r>
              <a:rPr lang="en-AU" sz="2400" u="sng" dirty="0"/>
              <a:t>truthful </a:t>
            </a:r>
            <a:r>
              <a:rPr lang="en-AU" sz="2400" dirty="0"/>
              <a:t>and </a:t>
            </a:r>
            <a:r>
              <a:rPr lang="en-AU" sz="2400" u="sng" dirty="0"/>
              <a:t>reliable</a:t>
            </a:r>
            <a:r>
              <a:rPr lang="en-AU" sz="2400" dirty="0"/>
              <a:t> information.  </a:t>
            </a:r>
          </a:p>
          <a:p>
            <a:pPr marL="0" indent="0">
              <a:buNone/>
            </a:pPr>
            <a:r>
              <a:rPr lang="en-AU" sz="2400" dirty="0"/>
              <a:t>Journalists are bound by </a:t>
            </a:r>
            <a:r>
              <a:rPr lang="en-US" sz="2400" dirty="0"/>
              <a:t>codes of conduct which set out good, ethical practice.</a:t>
            </a:r>
          </a:p>
          <a:p>
            <a:pPr marL="0" indent="0">
              <a:buNone/>
            </a:pPr>
            <a:r>
              <a:rPr lang="en-US" sz="2400" dirty="0"/>
              <a:t>Good practice includes:</a:t>
            </a:r>
          </a:p>
          <a:p>
            <a:r>
              <a:rPr lang="en-US" sz="2400" dirty="0"/>
              <a:t>the double-checking of sources</a:t>
            </a:r>
          </a:p>
          <a:p>
            <a:r>
              <a:rPr lang="en-US" sz="2400" dirty="0"/>
              <a:t>giving those </a:t>
            </a:r>
            <a:r>
              <a:rPr lang="en-US" sz="2400" dirty="0" err="1"/>
              <a:t>criticised</a:t>
            </a:r>
            <a:r>
              <a:rPr lang="en-US" sz="2400" dirty="0"/>
              <a:t> a ‘right of reply’</a:t>
            </a:r>
          </a:p>
          <a:p>
            <a:r>
              <a:rPr lang="en-US" sz="2400" dirty="0"/>
              <a:t>respecting people’s privacy</a:t>
            </a:r>
          </a:p>
          <a:p>
            <a:r>
              <a:rPr lang="en-US" sz="2400" dirty="0"/>
              <a:t>Preventing the public from being misled by an action or statement of an individual or </a:t>
            </a:r>
            <a:r>
              <a:rPr lang="en-US" sz="2400" dirty="0" err="1"/>
              <a:t>organisation</a:t>
            </a:r>
            <a:r>
              <a:rPr lang="en-US" sz="2400" dirty="0"/>
              <a:t>.</a:t>
            </a:r>
            <a:endParaRPr lang="en-AU" sz="2400" dirty="0"/>
          </a:p>
          <a:p>
            <a:pPr marL="0" indent="0">
              <a:buNone/>
            </a:pPr>
            <a:endParaRPr lang="en-AU" sz="2400" dirty="0"/>
          </a:p>
          <a:p>
            <a:pPr marL="0" indent="0">
              <a:buNone/>
            </a:pPr>
            <a:r>
              <a:rPr lang="en-AU" sz="2400" dirty="0"/>
              <a:t>However, technology has now made it easy for </a:t>
            </a:r>
            <a:r>
              <a:rPr lang="en-AU" sz="2400" u="sng" dirty="0"/>
              <a:t>anyone</a:t>
            </a:r>
            <a:r>
              <a:rPr lang="en-AU" sz="2400" dirty="0"/>
              <a:t> to spread information without rules or regulation. </a:t>
            </a:r>
          </a:p>
          <a:p>
            <a:pPr marL="0" indent="0">
              <a:buNone/>
            </a:pPr>
            <a:r>
              <a:rPr lang="en-AU" sz="2400" dirty="0"/>
              <a:t>Unfortunately, this has meant that there is an influx of news</a:t>
            </a:r>
            <a:r>
              <a:rPr lang="en-AU" sz="2400" dirty="0">
                <a:solidFill>
                  <a:srgbClr val="FF0000"/>
                </a:solidFill>
              </a:rPr>
              <a:t> </a:t>
            </a:r>
            <a:r>
              <a:rPr lang="en-AU" sz="2400" dirty="0"/>
              <a:t>coming from unreliable sources with the intention of distorting the truth.</a:t>
            </a:r>
          </a:p>
          <a:p>
            <a:pPr marL="0" indent="0">
              <a:buNone/>
            </a:pPr>
            <a:endParaRPr lang="en-AU" sz="2400" dirty="0"/>
          </a:p>
          <a:p>
            <a:pPr marL="0" indent="0">
              <a:buNone/>
            </a:pPr>
            <a:r>
              <a:rPr lang="en-AU" sz="2400" dirty="0"/>
              <a:t>Therefore, we need to be aware of how to identify fake news and learn how to counteract it.</a:t>
            </a:r>
          </a:p>
        </p:txBody>
      </p:sp>
    </p:spTree>
    <p:extLst>
      <p:ext uri="{BB962C8B-B14F-4D97-AF65-F5344CB8AC3E}">
        <p14:creationId xmlns:p14="http://schemas.microsoft.com/office/powerpoint/2010/main" val="21475741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7809"/>
            <a:ext cx="10515600" cy="1325563"/>
          </a:xfrm>
        </p:spPr>
        <p:txBody>
          <a:bodyPr/>
          <a:lstStyle/>
          <a:p>
            <a:pPr algn="ctr"/>
            <a:r>
              <a:rPr lang="en-AU" b="1" dirty="0">
                <a:latin typeface="Century Gothic" panose="020B0502020202020204" pitchFamily="34" charset="0"/>
              </a:rPr>
              <a:t>The arrival of online news</a:t>
            </a:r>
            <a:r>
              <a:rPr lang="is-IS" b="1" dirty="0">
                <a:latin typeface="Century Gothic" panose="020B0502020202020204" pitchFamily="34" charset="0"/>
              </a:rPr>
              <a:t>…</a:t>
            </a:r>
            <a:endParaRPr lang="en-AU" b="1" dirty="0">
              <a:latin typeface="Century Gothic" panose="020B0502020202020204" pitchFamily="34" charset="0"/>
            </a:endParaRPr>
          </a:p>
        </p:txBody>
      </p:sp>
      <p:pic>
        <p:nvPicPr>
          <p:cNvPr id="6" name="Picture 5"/>
          <p:cNvPicPr>
            <a:picLocks noChangeAspect="1"/>
          </p:cNvPicPr>
          <p:nvPr/>
        </p:nvPicPr>
        <p:blipFill>
          <a:blip r:embed="rId2"/>
          <a:stretch>
            <a:fillRect/>
          </a:stretch>
        </p:blipFill>
        <p:spPr>
          <a:xfrm>
            <a:off x="1497617" y="67809"/>
            <a:ext cx="9196766" cy="6790191"/>
          </a:xfrm>
          <a:prstGeom prst="rect">
            <a:avLst/>
          </a:prstGeom>
        </p:spPr>
      </p:pic>
      <p:sp>
        <p:nvSpPr>
          <p:cNvPr id="10" name="TextBox 9"/>
          <p:cNvSpPr txBox="1"/>
          <p:nvPr/>
        </p:nvSpPr>
        <p:spPr>
          <a:xfrm>
            <a:off x="2466536" y="583866"/>
            <a:ext cx="7258928" cy="3416319"/>
          </a:xfrm>
          <a:prstGeom prst="rect">
            <a:avLst/>
          </a:prstGeom>
          <a:solidFill>
            <a:schemeClr val="bg1"/>
          </a:solidFill>
        </p:spPr>
        <p:txBody>
          <a:bodyPr wrap="square" rtlCol="0">
            <a:spAutoFit/>
          </a:bodyPr>
          <a:lstStyle/>
          <a:p>
            <a:r>
              <a:rPr lang="en-US" sz="2400" b="1" dirty="0" smtClean="0"/>
              <a:t>Social </a:t>
            </a:r>
            <a:r>
              <a:rPr lang="en-US" sz="2400" b="1" dirty="0"/>
              <a:t>media sites, such as Facebook, rely on advertising revenue. Therefore, social media is often full of fake ‘clickbait’ headlines which encourage users to click on advertising links.</a:t>
            </a:r>
          </a:p>
          <a:p>
            <a:endParaRPr lang="en-US" sz="2400" b="1" dirty="0"/>
          </a:p>
          <a:p>
            <a:endParaRPr lang="en-US" sz="2400" b="1" dirty="0" smtClean="0"/>
          </a:p>
          <a:p>
            <a:r>
              <a:rPr lang="en-US" sz="2400" b="1" dirty="0" smtClean="0"/>
              <a:t>Such </a:t>
            </a:r>
            <a:r>
              <a:rPr lang="en-US" sz="2400" b="1" dirty="0"/>
              <a:t>reliance on advertising means fake news is often automatically circulated without being checked for reliability. </a:t>
            </a:r>
          </a:p>
        </p:txBody>
      </p:sp>
      <p:sp>
        <p:nvSpPr>
          <p:cNvPr id="4" name="TextBox 3">
            <a:extLst>
              <a:ext uri="{FF2B5EF4-FFF2-40B4-BE49-F238E27FC236}">
                <a16:creationId xmlns:a16="http://schemas.microsoft.com/office/drawing/2014/main" xmlns="" id="{5F5DF088-9A2C-EF46-97FF-B68E8CAF43AD}"/>
              </a:ext>
            </a:extLst>
          </p:cNvPr>
          <p:cNvSpPr txBox="1"/>
          <p:nvPr/>
        </p:nvSpPr>
        <p:spPr>
          <a:xfrm>
            <a:off x="4966501" y="214534"/>
            <a:ext cx="7046716" cy="369332"/>
          </a:xfrm>
          <a:prstGeom prst="rect">
            <a:avLst/>
          </a:prstGeom>
          <a:noFill/>
        </p:spPr>
        <p:txBody>
          <a:bodyPr wrap="square" rtlCol="0">
            <a:spAutoFit/>
          </a:bodyPr>
          <a:lstStyle/>
          <a:p>
            <a:r>
              <a:rPr lang="en-GB" b="1" dirty="0"/>
              <a:t>Rise of technology…</a:t>
            </a:r>
            <a:endParaRPr lang="en-US" b="1" dirty="0"/>
          </a:p>
        </p:txBody>
      </p:sp>
    </p:spTree>
    <p:extLst>
      <p:ext uri="{BB962C8B-B14F-4D97-AF65-F5344CB8AC3E}">
        <p14:creationId xmlns:p14="http://schemas.microsoft.com/office/powerpoint/2010/main" val="41921390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98E24F61-1E56-0A4C-8CC6-D01CD298062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5423" y="251987"/>
            <a:ext cx="5068389" cy="5120488"/>
          </a:xfrm>
          <a:ln>
            <a:solidFill>
              <a:schemeClr val="accent1"/>
            </a:solidFill>
          </a:ln>
        </p:spPr>
      </p:pic>
      <p:pic>
        <p:nvPicPr>
          <p:cNvPr id="7" name="Picture 6">
            <a:extLst>
              <a:ext uri="{FF2B5EF4-FFF2-40B4-BE49-F238E27FC236}">
                <a16:creationId xmlns:a16="http://schemas.microsoft.com/office/drawing/2014/main" xmlns="" id="{A7162582-3E5F-C54E-8A5E-196718EC40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2287" y="307694"/>
            <a:ext cx="4836638" cy="5064781"/>
          </a:xfrm>
          <a:prstGeom prst="rect">
            <a:avLst/>
          </a:prstGeom>
          <a:ln>
            <a:solidFill>
              <a:schemeClr val="accent1"/>
            </a:solidFill>
          </a:ln>
        </p:spPr>
      </p:pic>
      <p:pic>
        <p:nvPicPr>
          <p:cNvPr id="9" name="Picture 8">
            <a:extLst>
              <a:ext uri="{FF2B5EF4-FFF2-40B4-BE49-F238E27FC236}">
                <a16:creationId xmlns:a16="http://schemas.microsoft.com/office/drawing/2014/main" xmlns="" id="{3752198A-55F0-F44B-B978-E726421716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4844" y="5502872"/>
            <a:ext cx="8013700" cy="1206500"/>
          </a:xfrm>
          <a:prstGeom prst="rect">
            <a:avLst/>
          </a:prstGeom>
          <a:ln>
            <a:solidFill>
              <a:schemeClr val="accent1"/>
            </a:solidFill>
          </a:ln>
        </p:spPr>
      </p:pic>
    </p:spTree>
    <p:extLst>
      <p:ext uri="{BB962C8B-B14F-4D97-AF65-F5344CB8AC3E}">
        <p14:creationId xmlns:p14="http://schemas.microsoft.com/office/powerpoint/2010/main" val="18826250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might fake news spread on social media?</a:t>
            </a:r>
            <a:endParaRPr lang="en-US" dirty="0"/>
          </a:p>
        </p:txBody>
      </p:sp>
      <p:sp>
        <p:nvSpPr>
          <p:cNvPr id="3" name="Content Placeholder 2"/>
          <p:cNvSpPr>
            <a:spLocks noGrp="1"/>
          </p:cNvSpPr>
          <p:nvPr>
            <p:ph idx="1"/>
          </p:nvPr>
        </p:nvSpPr>
        <p:spPr/>
        <p:txBody>
          <a:bodyPr/>
          <a:lstStyle/>
          <a:p>
            <a:r>
              <a:rPr lang="en-US" dirty="0" smtClean="0"/>
              <a:t>To become a victim of fake news is not due to personal failings or stupidity INSTEAD people are just simply more likely to seek out and believe stories which justify their pre-existing beliefs whether or not they are true. </a:t>
            </a:r>
          </a:p>
          <a:p>
            <a:r>
              <a:rPr lang="en-US" dirty="0" smtClean="0"/>
              <a:t>Social media provides a unique opportunity for users to publicly declare their beliefs creating a rise in </a:t>
            </a:r>
            <a:r>
              <a:rPr lang="en-US" b="1" dirty="0" smtClean="0"/>
              <a:t>partisan</a:t>
            </a:r>
            <a:r>
              <a:rPr lang="en-US" dirty="0" smtClean="0"/>
              <a:t> conflicts – politics can quickly become personal.</a:t>
            </a:r>
          </a:p>
          <a:p>
            <a:endParaRPr lang="en-US" dirty="0"/>
          </a:p>
        </p:txBody>
      </p:sp>
    </p:spTree>
    <p:extLst>
      <p:ext uri="{BB962C8B-B14F-4D97-AF65-F5344CB8AC3E}">
        <p14:creationId xmlns:p14="http://schemas.microsoft.com/office/powerpoint/2010/main" val="7408811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a:t>
            </a:r>
            <a:endParaRPr lang="en-US" dirty="0"/>
          </a:p>
        </p:txBody>
      </p:sp>
      <p:sp>
        <p:nvSpPr>
          <p:cNvPr id="3" name="Content Placeholder 2"/>
          <p:cNvSpPr>
            <a:spLocks noGrp="1"/>
          </p:cNvSpPr>
          <p:nvPr>
            <p:ph idx="1"/>
          </p:nvPr>
        </p:nvSpPr>
        <p:spPr>
          <a:xfrm>
            <a:off x="838200" y="1516136"/>
            <a:ext cx="10515600" cy="4351338"/>
          </a:xfrm>
        </p:spPr>
        <p:txBody>
          <a:bodyPr/>
          <a:lstStyle/>
          <a:p>
            <a:r>
              <a:rPr lang="en-US" b="1" dirty="0" smtClean="0"/>
              <a:t>Partisan</a:t>
            </a:r>
            <a:r>
              <a:rPr lang="en-US" dirty="0" smtClean="0"/>
              <a:t> –</a:t>
            </a:r>
          </a:p>
          <a:p>
            <a:pPr marL="0" indent="0">
              <a:buNone/>
            </a:pPr>
            <a:r>
              <a:rPr lang="en-US" dirty="0" smtClean="0"/>
              <a:t>“</a:t>
            </a:r>
            <a:r>
              <a:rPr lang="en-US" dirty="0"/>
              <a:t>a strong supporter of a party, cause, or person</a:t>
            </a:r>
            <a:r>
              <a:rPr lang="en-US" dirty="0" smtClean="0"/>
              <a:t>.”</a:t>
            </a:r>
          </a:p>
          <a:p>
            <a:pPr marL="0" indent="0">
              <a:buNone/>
            </a:pPr>
            <a:endParaRPr lang="en-US" dirty="0"/>
          </a:p>
          <a:p>
            <a:pPr marL="0" indent="0">
              <a:buNone/>
            </a:pPr>
            <a:r>
              <a:rPr lang="en-US" dirty="0" smtClean="0"/>
              <a:t>Fake news can often be used to stir up conflicts between conflicting partisan groups by pushing negative stories about the opposing sides to the other. This can escalate to affect people’s faith in governments and the governments ability to function.</a:t>
            </a:r>
          </a:p>
        </p:txBody>
      </p:sp>
    </p:spTree>
    <p:extLst>
      <p:ext uri="{BB962C8B-B14F-4D97-AF65-F5344CB8AC3E}">
        <p14:creationId xmlns:p14="http://schemas.microsoft.com/office/powerpoint/2010/main" val="19693877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fake news goes viral – a case study:</a:t>
            </a:r>
            <a:endParaRPr lang="en-US" dirty="0"/>
          </a:p>
        </p:txBody>
      </p:sp>
      <p:sp>
        <p:nvSpPr>
          <p:cNvPr id="3" name="Content Placeholder 2"/>
          <p:cNvSpPr>
            <a:spLocks noGrp="1"/>
          </p:cNvSpPr>
          <p:nvPr>
            <p:ph idx="1"/>
          </p:nvPr>
        </p:nvSpPr>
        <p:spPr/>
        <p:txBody>
          <a:bodyPr>
            <a:normAutofit fontScale="92500"/>
          </a:bodyPr>
          <a:lstStyle/>
          <a:p>
            <a:r>
              <a:rPr lang="en-US" dirty="0"/>
              <a:t>Eric Tucker, a </a:t>
            </a:r>
            <a:r>
              <a:rPr lang="en-US" dirty="0" smtClean="0"/>
              <a:t>35-year-old </a:t>
            </a:r>
            <a:r>
              <a:rPr lang="en-US" dirty="0"/>
              <a:t>in Austin, </a:t>
            </a:r>
            <a:r>
              <a:rPr lang="en-US" dirty="0" smtClean="0"/>
              <a:t>Texas, </a:t>
            </a:r>
            <a:r>
              <a:rPr lang="en-US" dirty="0"/>
              <a:t>had </a:t>
            </a:r>
            <a:r>
              <a:rPr lang="en-US" dirty="0" smtClean="0"/>
              <a:t>only around </a:t>
            </a:r>
            <a:r>
              <a:rPr lang="en-US" dirty="0"/>
              <a:t>40 Twitter followers. But </a:t>
            </a:r>
            <a:r>
              <a:rPr lang="en-US" dirty="0" smtClean="0"/>
              <a:t>his </a:t>
            </a:r>
            <a:r>
              <a:rPr lang="en-US" dirty="0"/>
              <a:t>tweet about paid protesters being bused to demonstrations against </a:t>
            </a:r>
            <a:r>
              <a:rPr lang="en-US" dirty="0" smtClean="0"/>
              <a:t>President </a:t>
            </a:r>
            <a:r>
              <a:rPr lang="en-US" dirty="0"/>
              <a:t>Donald </a:t>
            </a:r>
            <a:r>
              <a:rPr lang="en-US" dirty="0" smtClean="0"/>
              <a:t>Trump </a:t>
            </a:r>
            <a:r>
              <a:rPr lang="en-US" dirty="0"/>
              <a:t>fueled a </a:t>
            </a:r>
            <a:r>
              <a:rPr lang="en-US" dirty="0" smtClean="0"/>
              <a:t>viral </a:t>
            </a:r>
            <a:r>
              <a:rPr lang="en-US" dirty="0"/>
              <a:t>conspiracy theory — one that Mr. Trump joined in promoting. </a:t>
            </a:r>
          </a:p>
          <a:p>
            <a:r>
              <a:rPr lang="en-US" dirty="0"/>
              <a:t>Mr. Tucker's post was shared at least 16,000 times on Twitter and more than 350,000 times on Facebook. </a:t>
            </a:r>
            <a:r>
              <a:rPr lang="en-US" dirty="0" smtClean="0"/>
              <a:t>However, Tucker </a:t>
            </a:r>
            <a:r>
              <a:rPr lang="en-US" dirty="0"/>
              <a:t>got it wrong. There were no such buses packed with paid </a:t>
            </a:r>
            <a:r>
              <a:rPr lang="en-US" dirty="0" smtClean="0"/>
              <a:t>protesters. But it was too late.</a:t>
            </a:r>
            <a:endParaRPr lang="en-US" dirty="0"/>
          </a:p>
          <a:p>
            <a:r>
              <a:rPr lang="en-US" dirty="0"/>
              <a:t>While some fake news is produced purposefully by </a:t>
            </a:r>
            <a:r>
              <a:rPr lang="en-US" dirty="0" smtClean="0"/>
              <a:t>hoax news sites or companies seeking to make money from advertising, false news can also arise from misinformed social media posts by regular people that are seized upon and spread out of control. </a:t>
            </a:r>
            <a:endParaRPr lang="en-US" dirty="0"/>
          </a:p>
        </p:txBody>
      </p:sp>
    </p:spTree>
    <p:extLst>
      <p:ext uri="{BB962C8B-B14F-4D97-AF65-F5344CB8AC3E}">
        <p14:creationId xmlns:p14="http://schemas.microsoft.com/office/powerpoint/2010/main" val="83405537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5076</TotalTime>
  <Words>1964</Words>
  <Application>Microsoft Macintosh PowerPoint</Application>
  <PresentationFormat>Widescreen</PresentationFormat>
  <Paragraphs>128</Paragraphs>
  <Slides>24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Calibri</vt:lpstr>
      <vt:lpstr>Calibri Light</vt:lpstr>
      <vt:lpstr>Century Gothic</vt:lpstr>
      <vt:lpstr>Arial</vt:lpstr>
      <vt:lpstr>Office Theme</vt:lpstr>
      <vt:lpstr>FAKE NEWS</vt:lpstr>
      <vt:lpstr>What is ‘Fake news’?</vt:lpstr>
      <vt:lpstr>Definition:</vt:lpstr>
      <vt:lpstr>Why is it a problem?</vt:lpstr>
      <vt:lpstr>The arrival of online news…</vt:lpstr>
      <vt:lpstr>PowerPoint Presentation</vt:lpstr>
      <vt:lpstr>Why might fake news spread on social media?</vt:lpstr>
      <vt:lpstr>Definition:</vt:lpstr>
      <vt:lpstr>How fake news goes viral – a case study:</vt:lpstr>
      <vt:lpstr>Timeline of events:</vt:lpstr>
      <vt:lpstr>PowerPoint Presentation</vt:lpstr>
      <vt:lpstr>PowerPoint Presentation</vt:lpstr>
      <vt:lpstr>Discussion:</vt:lpstr>
      <vt:lpstr>Real life consequences.</vt:lpstr>
      <vt:lpstr>PowerPoint Presentation</vt:lpstr>
      <vt:lpstr>PowerPoint Presentation</vt:lpstr>
      <vt:lpstr>PowerPoint Presentation</vt:lpstr>
      <vt:lpstr>Some forms of fake news:</vt:lpstr>
      <vt:lpstr>Activity: Create a ‘clickbait’ headline</vt:lpstr>
      <vt:lpstr>How to spot fake news:</vt:lpstr>
      <vt:lpstr>PowerPoint Presentation</vt:lpstr>
      <vt:lpstr>PowerPoint Presentation</vt:lpstr>
      <vt:lpstr>Activity: Create a fake news story</vt:lpstr>
      <vt:lpstr>Discussion…</vt:lpstr>
    </vt:vector>
  </TitlesOfParts>
  <Company/>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Fake Or Real? How To Self-Check The News And Get The Facts</dc:title>
  <dc:creator>Kevin Cummins</dc:creator>
  <cp:lastModifiedBy>Elizabeth Steger</cp:lastModifiedBy>
  <cp:revision>155</cp:revision>
  <dcterms:created xsi:type="dcterms:W3CDTF">2017-01-12T22:59:20Z</dcterms:created>
  <dcterms:modified xsi:type="dcterms:W3CDTF">2018-03-27T17:51:40Z</dcterms:modified>
</cp:coreProperties>
</file>